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74" r:id="rId2"/>
    <p:sldId id="972" r:id="rId3"/>
    <p:sldId id="404" r:id="rId4"/>
    <p:sldId id="405" r:id="rId5"/>
    <p:sldId id="406" r:id="rId6"/>
    <p:sldId id="500" r:id="rId7"/>
    <p:sldId id="504" r:id="rId8"/>
    <p:sldId id="506" r:id="rId9"/>
    <p:sldId id="483" r:id="rId10"/>
    <p:sldId id="505" r:id="rId11"/>
    <p:sldId id="1157" r:id="rId12"/>
    <p:sldId id="803" r:id="rId13"/>
    <p:sldId id="857" r:id="rId14"/>
    <p:sldId id="407" r:id="rId15"/>
    <p:sldId id="790" r:id="rId16"/>
    <p:sldId id="796" r:id="rId17"/>
    <p:sldId id="1165" r:id="rId18"/>
    <p:sldId id="1065" r:id="rId19"/>
    <p:sldId id="791" r:id="rId20"/>
    <p:sldId id="792" r:id="rId21"/>
    <p:sldId id="412" r:id="rId22"/>
    <p:sldId id="414" r:id="rId23"/>
    <p:sldId id="445" r:id="rId24"/>
    <p:sldId id="444" r:id="rId25"/>
    <p:sldId id="415" r:id="rId26"/>
    <p:sldId id="1166" r:id="rId27"/>
    <p:sldId id="417" r:id="rId28"/>
    <p:sldId id="797" r:id="rId29"/>
    <p:sldId id="798" r:id="rId30"/>
    <p:sldId id="799" r:id="rId31"/>
    <p:sldId id="800" r:id="rId32"/>
    <p:sldId id="422" r:id="rId33"/>
    <p:sldId id="1169" r:id="rId34"/>
    <p:sldId id="425" r:id="rId35"/>
    <p:sldId id="426" r:id="rId36"/>
    <p:sldId id="427" r:id="rId37"/>
    <p:sldId id="430" r:id="rId38"/>
    <p:sldId id="973" r:id="rId39"/>
    <p:sldId id="1170" r:id="rId4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63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NUL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49.png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21" Type="http://schemas.openxmlformats.org/officeDocument/2006/relationships/image" Target="NULL"/><Relationship Id="rId12" Type="http://schemas.openxmlformats.org/officeDocument/2006/relationships/image" Target="NULL"/><Relationship Id="rId7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../media/image50.png"/><Relationship Id="rId16" Type="http://schemas.openxmlformats.org/officeDocument/2006/relationships/image" Target="NULL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9" Type="http://schemas.openxmlformats.org/officeDocument/2006/relationships/image" Target="../media/image51.png"/><Relationship Id="rId14" Type="http://schemas.openxmlformats.org/officeDocument/2006/relationships/image" Target="NULL"/><Relationship Id="rId9" Type="http://schemas.openxmlformats.org/officeDocument/2006/relationships/image" Target="NULL"/><Relationship Id="rId22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NULL"/><Relationship Id="rId1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67.png"/><Relationship Id="rId17" Type="http://schemas.openxmlformats.org/officeDocument/2006/relationships/image" Target="../media/image600.png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NULL"/><Relationship Id="rId15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08</a:t>
              </a:r>
            </a:p>
            <a:p>
              <a:pPr algn="ctr"/>
              <a:r>
                <a:rPr lang="en-US" dirty="0"/>
                <a:t>Early Quantum</a:t>
              </a:r>
            </a:p>
            <a:p>
              <a:pPr algn="ctr"/>
              <a:r>
                <a:rPr lang="en-US" dirty="0"/>
                <a:t>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10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38B63-67CC-48BB-8F6E-81A9A0339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5" y="1363315"/>
            <a:ext cx="6601070" cy="52679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1A68C-817E-43DD-81A6-4E1325DE5525}"/>
              </a:ext>
            </a:extLst>
          </p:cNvPr>
          <p:cNvSpPr txBox="1"/>
          <p:nvPr/>
        </p:nvSpPr>
        <p:spPr>
          <a:xfrm>
            <a:off x="1399468" y="4624431"/>
            <a:ext cx="1269124" cy="41265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Ultraviolet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4B130F-2400-49B4-96CD-8B771659696D}"/>
              </a:ext>
            </a:extLst>
          </p:cNvPr>
          <p:cNvSpPr txBox="1"/>
          <p:nvPr/>
        </p:nvSpPr>
        <p:spPr>
          <a:xfrm>
            <a:off x="3260426" y="4627179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Visible Light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677A9-F696-403D-9819-40C643C3E4E1}"/>
              </a:ext>
            </a:extLst>
          </p:cNvPr>
          <p:cNvSpPr txBox="1"/>
          <p:nvPr/>
        </p:nvSpPr>
        <p:spPr>
          <a:xfrm>
            <a:off x="5288176" y="4624431"/>
            <a:ext cx="1435916" cy="40990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Near Infrared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43D23-D714-4BC5-9BBC-D97A780A58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861441" y="5037083"/>
            <a:ext cx="1116943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E8D1CC-966B-4C5D-BC30-69F6036CD9F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978384" y="5037083"/>
            <a:ext cx="815072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F4FC8A-8B9B-4F85-AAA7-189C85A932F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212556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9222A2-E8D4-426A-98E2-30A01AEFF284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2034030" y="5037083"/>
            <a:ext cx="827411" cy="916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CE93BE-F463-49A5-9A0E-86E71DA309C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3456" y="5034335"/>
            <a:ext cx="1212678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BCD8A9-82A0-4613-B705-96392F892E2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6006134" y="5034335"/>
            <a:ext cx="237011" cy="9187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/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8C1EE3C-F5DF-48D7-AB8D-EFC66905E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414" y="2169890"/>
                <a:ext cx="111701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2F1B6235-B189-48B7-8F25-C64CBD794639}"/>
              </a:ext>
            </a:extLst>
          </p:cNvPr>
          <p:cNvSpPr txBox="1"/>
          <p:nvPr/>
        </p:nvSpPr>
        <p:spPr>
          <a:xfrm>
            <a:off x="3120737" y="2709496"/>
            <a:ext cx="2530366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</a:t>
            </a:r>
            <a:r>
              <a:rPr lang="en-US" dirty="0"/>
              <a:t>Increasing Energy</a:t>
            </a:r>
          </a:p>
        </p:txBody>
      </p:sp>
    </p:spTree>
    <p:extLst>
      <p:ext uri="{BB962C8B-B14F-4D97-AF65-F5344CB8AC3E}">
        <p14:creationId xmlns:p14="http://schemas.microsoft.com/office/powerpoint/2010/main" val="11768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46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F44EFB-87D5-40E3-B196-9C8EFB27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68" y="1335924"/>
            <a:ext cx="7216864" cy="5020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Spectra for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Acrylic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11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A141E59-BDD4-4EBE-A016-5070F4F5937B}"/>
              </a:ext>
            </a:extLst>
          </p:cNvPr>
          <p:cNvSpPr/>
          <p:nvPr/>
        </p:nvSpPr>
        <p:spPr>
          <a:xfrm>
            <a:off x="2550541" y="2505918"/>
            <a:ext cx="2289473" cy="1238392"/>
          </a:xfrm>
          <a:prstGeom prst="wedgeRectCallout">
            <a:avLst>
              <a:gd name="adj1" fmla="val -36585"/>
              <a:gd name="adj2" fmla="val 157920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do museums use Acrylic coverings on paintings?</a:t>
            </a:r>
          </a:p>
        </p:txBody>
      </p:sp>
    </p:spTree>
    <p:extLst>
      <p:ext uri="{BB962C8B-B14F-4D97-AF65-F5344CB8AC3E}">
        <p14:creationId xmlns:p14="http://schemas.microsoft.com/office/powerpoint/2010/main" val="18450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12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2AA68-76F8-46ED-AE4E-24B2D2433E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7958" y="1644145"/>
            <a:ext cx="6068084" cy="411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Atomic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13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4098" name="Picture 2" descr="Image result for electron excited state">
            <a:extLst>
              <a:ext uri="{FF2B5EF4-FFF2-40B4-BE49-F238E27FC236}">
                <a16:creationId xmlns:a16="http://schemas.microsoft.com/office/drawing/2014/main" id="{93002DA9-BE57-4203-8C90-1B553C009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27" y="2398714"/>
            <a:ext cx="8251546" cy="251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208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b="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Å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1×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86" y="5326344"/>
                <a:ext cx="2009396" cy="753989"/>
              </a:xfrm>
              <a:prstGeom prst="rect">
                <a:avLst/>
              </a:prstGeom>
              <a:blipFill>
                <a:blip r:embed="rId6"/>
                <a:stretch>
                  <a:fillRect l="-303" t="-1626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/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When an electron transitions to a lower energy orbit,          it emits a photon of light having a wavelength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F76F9F-B0B6-4366-9EEF-55D858BE3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2019" y="1587486"/>
                <a:ext cx="2929265" cy="1200329"/>
              </a:xfrm>
              <a:prstGeom prst="rect">
                <a:avLst/>
              </a:prstGeom>
              <a:blipFill>
                <a:blip r:embed="rId7"/>
                <a:stretch>
                  <a:fillRect l="-1247" t="-2538" r="-228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AC294179-395D-4A90-83F7-86AB5104269F}"/>
              </a:ext>
            </a:extLst>
          </p:cNvPr>
          <p:cNvSpPr/>
          <p:nvPr/>
        </p:nvSpPr>
        <p:spPr>
          <a:xfrm>
            <a:off x="7125151" y="2459752"/>
            <a:ext cx="169607" cy="2813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66256-7208-4AE9-AB47-BE88ACFFD467}"/>
              </a:ext>
            </a:extLst>
          </p:cNvPr>
          <p:cNvCxnSpPr>
            <a:stCxn id="19" idx="2"/>
            <a:endCxn id="18" idx="0"/>
          </p:cNvCxnSpPr>
          <p:nvPr/>
        </p:nvCxnSpPr>
        <p:spPr>
          <a:xfrm rot="5400000">
            <a:off x="5762734" y="3021540"/>
            <a:ext cx="1727638" cy="1166804"/>
          </a:xfrm>
          <a:prstGeom prst="bentConnector3">
            <a:avLst>
              <a:gd name="adj1" fmla="val 337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24B5E2B-2CB3-40CA-B6BE-0F5E9A922B9A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34B5DC-049B-4819-BCD8-2D14F3CDE11E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1E768-BFE6-45A7-ACAC-BC8B7AD64719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4CC32-E2F7-9730-22F9-FF16F574C32D}"/>
              </a:ext>
            </a:extLst>
          </p:cNvPr>
          <p:cNvSpPr txBox="1"/>
          <p:nvPr/>
        </p:nvSpPr>
        <p:spPr>
          <a:xfrm>
            <a:off x="5658787" y="1011836"/>
            <a:ext cx="225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Johann Balmer 1885</a:t>
            </a:r>
          </a:p>
        </p:txBody>
      </p:sp>
    </p:spTree>
    <p:extLst>
      <p:ext uri="{BB962C8B-B14F-4D97-AF65-F5344CB8AC3E}">
        <p14:creationId xmlns:p14="http://schemas.microsoft.com/office/powerpoint/2010/main" val="37782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15" grpId="0" animBg="1"/>
      <p:bldP spid="16" grpId="0" animBg="1"/>
      <p:bldP spid="18" grpId="0" animBg="1"/>
      <p:bldP spid="1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81521E-3099-45D9-A091-EF2636F67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346" y="4076777"/>
            <a:ext cx="3749025" cy="23522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52" y="1099247"/>
            <a:ext cx="4137894" cy="3472753"/>
            <a:chOff x="171452" y="1099247"/>
            <a:chExt cx="4137894" cy="34727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2" y="1468580"/>
              <a:ext cx="4137894" cy="310342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65586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Hydrogen Emission Lines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41179" y="1099247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/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21FCCF24-6C9D-4CDE-90BC-350EAC695D70}"/>
              </a:ext>
            </a:extLst>
          </p:cNvPr>
          <p:cNvSpPr/>
          <p:nvPr/>
        </p:nvSpPr>
        <p:spPr>
          <a:xfrm flipH="1">
            <a:off x="4812472" y="3731610"/>
            <a:ext cx="1359728" cy="335185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50830636-5FF5-4F5F-9D0C-CE271B6762A8}"/>
              </a:ext>
            </a:extLst>
          </p:cNvPr>
          <p:cNvSpPr/>
          <p:nvPr/>
        </p:nvSpPr>
        <p:spPr>
          <a:xfrm>
            <a:off x="6675326" y="3596046"/>
            <a:ext cx="1238865" cy="431764"/>
          </a:xfrm>
          <a:prstGeom prst="borderCallout2">
            <a:avLst>
              <a:gd name="adj1" fmla="val 46077"/>
              <a:gd name="adj2" fmla="val -2976"/>
              <a:gd name="adj3" fmla="val 182711"/>
              <a:gd name="adj4" fmla="val -17262"/>
              <a:gd name="adj5" fmla="val 184233"/>
              <a:gd name="adj6" fmla="val -34761"/>
            </a:avLst>
          </a:prstGeom>
          <a:solidFill>
            <a:schemeClr val="bg1"/>
          </a:solidFill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 orbit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92BB6B9-AABE-4E23-A68F-5DF00D48C777}"/>
              </a:ext>
            </a:extLst>
          </p:cNvPr>
          <p:cNvSpPr/>
          <p:nvPr/>
        </p:nvSpPr>
        <p:spPr>
          <a:xfrm>
            <a:off x="2789836" y="4572000"/>
            <a:ext cx="1238865" cy="431764"/>
          </a:xfrm>
          <a:prstGeom prst="borderCallout2">
            <a:avLst>
              <a:gd name="adj1" fmla="val -17116"/>
              <a:gd name="adj2" fmla="val 91666"/>
              <a:gd name="adj3" fmla="val -41027"/>
              <a:gd name="adj4" fmla="val 105357"/>
              <a:gd name="adj5" fmla="val -42921"/>
              <a:gd name="adj6" fmla="val 161071"/>
            </a:avLst>
          </a:prstGeom>
          <a:solidFill>
            <a:schemeClr val="bg1"/>
          </a:solidFill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Final orbit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7A7FB4-BA30-4842-85E1-340062ECF27F}"/>
              </a:ext>
            </a:extLst>
          </p:cNvPr>
          <p:cNvSpPr/>
          <p:nvPr/>
        </p:nvSpPr>
        <p:spPr>
          <a:xfrm>
            <a:off x="5862483" y="4468761"/>
            <a:ext cx="361335" cy="235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662EC-EE33-41B0-9987-3BDDFAAC4315}"/>
              </a:ext>
            </a:extLst>
          </p:cNvPr>
          <p:cNvGrpSpPr/>
          <p:nvPr/>
        </p:nvGrpSpPr>
        <p:grpSpPr>
          <a:xfrm>
            <a:off x="965586" y="5161935"/>
            <a:ext cx="2220066" cy="943897"/>
            <a:chOff x="965586" y="5161935"/>
            <a:chExt cx="2220066" cy="9438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25995-F619-4429-9DF0-1CA37A4F03D9}"/>
                </a:ext>
              </a:extLst>
            </p:cNvPr>
            <p:cNvGrpSpPr/>
            <p:nvPr/>
          </p:nvGrpSpPr>
          <p:grpSpPr>
            <a:xfrm>
              <a:off x="1103420" y="5277040"/>
              <a:ext cx="1944398" cy="713687"/>
              <a:chOff x="965586" y="4920434"/>
              <a:chExt cx="1944398" cy="71368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Final orbit #</a:t>
                    </a: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5586" y="5326344"/>
                    <a:ext cx="18426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311" t="-25490" r="-7947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sz="2000" dirty="0">
                        <a:solidFill>
                          <a:srgbClr val="0070C0"/>
                        </a:solidFill>
                      </a:rPr>
                      <a:t> Initial orbit #</a:t>
                    </a: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65FBF9AC-46D9-46D0-8A15-2910B4F9C9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06" y="4920434"/>
                    <a:ext cx="1886478" cy="33246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560" t="-22222" r="-7120" b="-407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756BB65-FBFF-4C58-80AE-78A2CF2270FE}"/>
                </a:ext>
              </a:extLst>
            </p:cNvPr>
            <p:cNvSpPr/>
            <p:nvPr/>
          </p:nvSpPr>
          <p:spPr>
            <a:xfrm>
              <a:off x="965586" y="5161935"/>
              <a:ext cx="2220066" cy="9438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DD82F9-6FA4-4D90-B6BB-13E6413D68C9}"/>
              </a:ext>
            </a:extLst>
          </p:cNvPr>
          <p:cNvSpPr txBox="1"/>
          <p:nvPr/>
        </p:nvSpPr>
        <p:spPr>
          <a:xfrm>
            <a:off x="3185651" y="1894923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(ultraviolet)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9F66F-EC52-4923-8BB7-1AA0644330B4}"/>
              </a:ext>
            </a:extLst>
          </p:cNvPr>
          <p:cNvSpPr txBox="1"/>
          <p:nvPr/>
        </p:nvSpPr>
        <p:spPr>
          <a:xfrm>
            <a:off x="3280778" y="3046475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(visible)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827FF-432A-4549-A8C4-D604980C60FD}"/>
              </a:ext>
            </a:extLst>
          </p:cNvPr>
          <p:cNvSpPr txBox="1"/>
          <p:nvPr/>
        </p:nvSpPr>
        <p:spPr>
          <a:xfrm>
            <a:off x="3037267" y="4024104"/>
            <a:ext cx="1070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(infrared)</a:t>
            </a:r>
          </a:p>
        </p:txBody>
      </p:sp>
    </p:spTree>
    <p:extLst>
      <p:ext uri="{BB962C8B-B14F-4D97-AF65-F5344CB8AC3E}">
        <p14:creationId xmlns:p14="http://schemas.microsoft.com/office/powerpoint/2010/main" val="129965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355294-FA96-4CA8-A453-4A04E890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3C48473-B13A-4D83-8621-0A1B220C4FB5}"/>
              </a:ext>
            </a:extLst>
          </p:cNvPr>
          <p:cNvGrpSpPr/>
          <p:nvPr/>
        </p:nvGrpSpPr>
        <p:grpSpPr>
          <a:xfrm>
            <a:off x="5486870" y="1320473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B234DE6-44D8-4812-ACE6-3FBBEB15FC63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6C87F86-5646-45A4-9B6B-D27BDB4D3662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A4E8E69-82BF-46FE-BAAD-CA661D616B04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82A5CD-4346-4EDF-8836-C8577DE4C955}"/>
              </a:ext>
            </a:extLst>
          </p:cNvPr>
          <p:cNvGrpSpPr/>
          <p:nvPr/>
        </p:nvGrpSpPr>
        <p:grpSpPr>
          <a:xfrm>
            <a:off x="5591096" y="3960641"/>
            <a:ext cx="3343435" cy="2162899"/>
            <a:chOff x="407037" y="4587890"/>
            <a:chExt cx="3343435" cy="2162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484174-3008-4B32-BA88-B25E7B9C8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7037" y="4587890"/>
              <a:ext cx="1514635" cy="2162899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A53341-D555-40A8-AFFA-AC9BE5E6088C}"/>
                </a:ext>
              </a:extLst>
            </p:cNvPr>
            <p:cNvSpPr txBox="1"/>
            <p:nvPr/>
          </p:nvSpPr>
          <p:spPr>
            <a:xfrm>
              <a:off x="1921672" y="546636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Johannes Rydberg</a:t>
              </a:r>
            </a:p>
            <a:p>
              <a:pPr algn="ctr"/>
              <a:r>
                <a:rPr lang="en-US" sz="1600" dirty="0"/>
                <a:t>(1865 – 1919)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1882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spectrum_rydberg.py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33C044-4701-33E7-92BD-EED132A19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18" y="1515404"/>
            <a:ext cx="6662163" cy="25722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C462A2-7015-B442-9A9E-140924BCBCD4}"/>
              </a:ext>
            </a:extLst>
          </p:cNvPr>
          <p:cNvGrpSpPr/>
          <p:nvPr/>
        </p:nvGrpSpPr>
        <p:grpSpPr>
          <a:xfrm>
            <a:off x="3251445" y="4286510"/>
            <a:ext cx="2641108" cy="2322474"/>
            <a:chOff x="4941179" y="1099247"/>
            <a:chExt cx="2641108" cy="2322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FB31F60-5F02-19ED-9E91-1EDE5B38C621}"/>
                    </a:ext>
                  </a:extLst>
                </p:cNvPr>
                <p:cNvSpPr txBox="1"/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7" y="1616065"/>
                  <a:ext cx="2194832" cy="1104790"/>
                </a:xfrm>
                <a:prstGeom prst="rect">
                  <a:avLst/>
                </a:prstGeom>
                <a:blipFill>
                  <a:blip r:embed="rId4"/>
                  <a:stretch>
                    <a:fillRect l="-833" r="-1389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B7CB166-04AF-6186-9FA8-7938CBA7BA88}"/>
                    </a:ext>
                  </a:extLst>
                </p:cNvPr>
                <p:cNvSpPr txBox="1"/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1179" y="2867723"/>
                  <a:ext cx="2641108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848" r="-462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BB99FD-4D53-4541-92FD-E2EB7CF3D226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5C2FF-73CE-C036-FAC0-80C40E0FD030}"/>
              </a:ext>
            </a:extLst>
          </p:cNvPr>
          <p:cNvGrpSpPr/>
          <p:nvPr/>
        </p:nvGrpSpPr>
        <p:grpSpPr>
          <a:xfrm>
            <a:off x="3066601" y="171925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9A33D3-794E-8203-AE26-5A0A6322DD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BFE3EB-B6CF-B56D-BE8B-9681056DB3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690EBC-7DF5-BB67-FBA9-56F81501FD1C}"/>
              </a:ext>
            </a:extLst>
          </p:cNvPr>
          <p:cNvGrpSpPr/>
          <p:nvPr/>
        </p:nvGrpSpPr>
        <p:grpSpPr>
          <a:xfrm>
            <a:off x="3543744" y="259786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519FDAA-E9DC-8453-8530-F77FCF4313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C4BC79-5D2D-2D4A-9BCE-88462F12BB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03BCB-9B49-36A3-D7B4-9257D6893583}"/>
              </a:ext>
            </a:extLst>
          </p:cNvPr>
          <p:cNvGrpSpPr/>
          <p:nvPr/>
        </p:nvGrpSpPr>
        <p:grpSpPr>
          <a:xfrm>
            <a:off x="4612153" y="2809000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E9350E-AF52-7057-E0B0-2ACEBD2A3F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204971-B897-B836-60FD-33E0C1A42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D81FD2-A7E6-56CF-C215-703EE9721CA8}"/>
              </a:ext>
            </a:extLst>
          </p:cNvPr>
          <p:cNvGrpSpPr/>
          <p:nvPr/>
        </p:nvGrpSpPr>
        <p:grpSpPr>
          <a:xfrm>
            <a:off x="7745083" y="32505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90E835-6D60-920B-8853-1843ABC611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7772AFD-4A76-0D44-4C9F-24A7406820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BB094E-53C1-2CFF-EB99-A161574DE3E5}"/>
              </a:ext>
            </a:extLst>
          </p:cNvPr>
          <p:cNvGrpSpPr/>
          <p:nvPr/>
        </p:nvGrpSpPr>
        <p:grpSpPr>
          <a:xfrm>
            <a:off x="5754799" y="346590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CB3317-DE02-5BB1-0B1F-A8E45C5DA8B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0FE5471-A04B-AFB3-CC42-9359C2202C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468845-C078-D808-CA9F-FA2A81890B7C}"/>
              </a:ext>
            </a:extLst>
          </p:cNvPr>
          <p:cNvGrpSpPr/>
          <p:nvPr/>
        </p:nvGrpSpPr>
        <p:grpSpPr>
          <a:xfrm>
            <a:off x="2679512" y="3680799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822BB0-9C2D-7D2E-2F6F-C3017D30D91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E06404-40A3-83BF-CE1D-E51012859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590" y="4520354"/>
                <a:ext cx="1950982" cy="307777"/>
              </a:xfrm>
              <a:prstGeom prst="rect">
                <a:avLst/>
              </a:prstGeom>
              <a:blipFill>
                <a:blip r:embed="rId6"/>
                <a:stretch>
                  <a:fillRect l="-1250" r="-156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345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636BF-EB21-4351-4232-F413B6A74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10" y="1320813"/>
            <a:ext cx="2958814" cy="40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 err="1">
                <a:latin typeface="+mn-lt"/>
              </a:rPr>
              <a:t>spectra_rydberg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D1DD95-0279-4886-866E-D1A68DBF2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38" y="1320813"/>
            <a:ext cx="4753161" cy="42163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/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br>
                  <a:rPr lang="en-US" sz="2000" b="0" i="1" dirty="0">
                    <a:latin typeface="Cambria Math" panose="02040503050406030204" pitchFamily="18" charset="0"/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C4A06A0-6AC3-483F-95C2-16ED2096A1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205" y="5528647"/>
                <a:ext cx="2084225" cy="7272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457C3B1-3B6D-4E03-80C9-A4266408DB1F}"/>
              </a:ext>
            </a:extLst>
          </p:cNvPr>
          <p:cNvSpPr txBox="1"/>
          <p:nvPr/>
        </p:nvSpPr>
        <p:spPr>
          <a:xfrm>
            <a:off x="7031693" y="1739865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6822B8"/>
                  </a:solidFill>
                </a:ln>
                <a:solidFill>
                  <a:srgbClr val="6822B8"/>
                </a:solidFill>
              </a:rPr>
              <a:t>Lyman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1D594-55F6-4378-A620-594A524591A0}"/>
              </a:ext>
            </a:extLst>
          </p:cNvPr>
          <p:cNvSpPr txBox="1"/>
          <p:nvPr/>
        </p:nvSpPr>
        <p:spPr>
          <a:xfrm>
            <a:off x="7031693" y="2709327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CA29"/>
                  </a:solidFill>
                </a:ln>
                <a:solidFill>
                  <a:srgbClr val="00CA29"/>
                </a:solidFill>
              </a:rPr>
              <a:t>Balmer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D3961F-CC7E-4D78-880F-577E1E634AA4}"/>
              </a:ext>
            </a:extLst>
          </p:cNvPr>
          <p:cNvSpPr txBox="1"/>
          <p:nvPr/>
        </p:nvSpPr>
        <p:spPr>
          <a:xfrm>
            <a:off x="7031693" y="3678789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</a:rPr>
              <a:t>Paschen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3BBA-EF7C-4475-9060-08309A3F8A25}"/>
              </a:ext>
            </a:extLst>
          </p:cNvPr>
          <p:cNvSpPr txBox="1"/>
          <p:nvPr/>
        </p:nvSpPr>
        <p:spPr>
          <a:xfrm>
            <a:off x="7031693" y="4670507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CD3500"/>
                  </a:solidFill>
                </a:ln>
                <a:solidFill>
                  <a:srgbClr val="CD3500"/>
                </a:solidFill>
              </a:rPr>
              <a:t>Brackett</a:t>
            </a:r>
          </a:p>
        </p:txBody>
      </p:sp>
    </p:spTree>
    <p:extLst>
      <p:ext uri="{BB962C8B-B14F-4D97-AF65-F5344CB8AC3E}">
        <p14:creationId xmlns:p14="http://schemas.microsoft.com/office/powerpoint/2010/main" val="13106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Electron Shells – Periodic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027" y="1637947"/>
            <a:ext cx="6781190" cy="4728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BF854-A376-4E8D-A723-7632232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681" y="1162506"/>
            <a:ext cx="3067127" cy="2319863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40AB99A-6E49-4E8E-8A13-F5829FDF28BA}"/>
              </a:ext>
            </a:extLst>
          </p:cNvPr>
          <p:cNvSpPr/>
          <p:nvPr/>
        </p:nvSpPr>
        <p:spPr>
          <a:xfrm>
            <a:off x="3060290" y="1282425"/>
            <a:ext cx="2096925" cy="670734"/>
          </a:xfrm>
          <a:prstGeom prst="wedgeRectCallout">
            <a:avLst>
              <a:gd name="adj1" fmla="val -24378"/>
              <a:gd name="adj2" fmla="val 120566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Why did we pick the letters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230719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how </a:t>
            </a:r>
            <a:r>
              <a:rPr lang="en-US" sz="2400" b="1" dirty="0">
                <a:solidFill>
                  <a:srgbClr val="00B050"/>
                </a:solidFill>
              </a:rPr>
              <a:t>double-slit diffraction </a:t>
            </a:r>
            <a:r>
              <a:rPr lang="en-US" sz="2400" dirty="0"/>
              <a:t>enables the measurement of photon 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Predict the </a:t>
            </a:r>
            <a:r>
              <a:rPr lang="en-US" sz="2400" b="1" dirty="0">
                <a:solidFill>
                  <a:srgbClr val="FF0000"/>
                </a:solidFill>
              </a:rPr>
              <a:t>spectral emission lines </a:t>
            </a:r>
            <a:r>
              <a:rPr lang="en-US" sz="2400" dirty="0"/>
              <a:t>of the </a:t>
            </a:r>
            <a:r>
              <a:rPr lang="en-US" sz="2400" b="1" dirty="0">
                <a:solidFill>
                  <a:srgbClr val="7030A0"/>
                </a:solidFill>
              </a:rPr>
              <a:t>Hydrogen</a:t>
            </a:r>
            <a:r>
              <a:rPr lang="en-US" sz="2400" dirty="0"/>
              <a:t> atom using the </a:t>
            </a:r>
            <a:r>
              <a:rPr lang="en-US" sz="2400" b="1" dirty="0">
                <a:solidFill>
                  <a:srgbClr val="0070C0"/>
                </a:solidFill>
              </a:rPr>
              <a:t>Rydberg Formula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Discuss the evolution of the early atomic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the </a:t>
            </a:r>
            <a:r>
              <a:rPr lang="en-US" sz="2400" b="1" dirty="0"/>
              <a:t>Bohr Atomic Model </a:t>
            </a:r>
            <a:r>
              <a:rPr lang="en-US" sz="2400" dirty="0"/>
              <a:t>for Hydrogen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spectral lines using the Bohr Atomic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Rydberg</a:t>
            </a:r>
            <a:r>
              <a:rPr lang="en-US" sz="2400" dirty="0"/>
              <a:t> Formula to the </a:t>
            </a:r>
            <a:r>
              <a:rPr lang="en-US" sz="2400" b="1" dirty="0"/>
              <a:t>Bohr</a:t>
            </a:r>
            <a:r>
              <a:rPr lang="en-US" sz="2400" dirty="0"/>
              <a:t>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why the Bohr Model was ultimately replaced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Absorption 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8E5E7-5FA0-4E35-87AF-9056458F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851" y="3019403"/>
            <a:ext cx="4461601" cy="3110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AF0C93-D58E-4AE2-B6BD-61121F83AA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825" y="1468581"/>
            <a:ext cx="4085741" cy="2737659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D32C30F-2355-4C77-81E3-8ECEFD201291}"/>
              </a:ext>
            </a:extLst>
          </p:cNvPr>
          <p:cNvSpPr/>
          <p:nvPr/>
        </p:nvSpPr>
        <p:spPr>
          <a:xfrm>
            <a:off x="1316734" y="1468580"/>
            <a:ext cx="2267714" cy="1252673"/>
          </a:xfrm>
          <a:prstGeom prst="wedgeRectCallout">
            <a:avLst>
              <a:gd name="adj1" fmla="val 69831"/>
              <a:gd name="adj2" fmla="val -15880"/>
            </a:avLst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s, p, d, f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come from the way the </a:t>
            </a:r>
            <a:r>
              <a:rPr lang="en-US" u="sng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absorption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spectra lines “look”</a:t>
            </a:r>
          </a:p>
        </p:txBody>
      </p:sp>
    </p:spTree>
    <p:extLst>
      <p:ext uri="{BB962C8B-B14F-4D97-AF65-F5344CB8AC3E}">
        <p14:creationId xmlns:p14="http://schemas.microsoft.com/office/powerpoint/2010/main" val="25715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Formulas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3200" dirty="0">
                    <a:latin typeface="+mn-lt"/>
                  </a:rPr>
                  <a:t> Physics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Rydberg developed his formula in </a:t>
            </a:r>
            <a:r>
              <a:rPr lang="en-US" sz="2400" b="1" dirty="0"/>
              <a:t>1888</a:t>
            </a:r>
            <a:r>
              <a:rPr lang="en-US" sz="2400" dirty="0"/>
              <a:t> and it was later extended by Ritz to account for all known atoms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it is still only an empirical formula – there was no explanation given as to </a:t>
            </a:r>
            <a:r>
              <a:rPr lang="en-US" sz="2400" b="1" i="1" dirty="0">
                <a:solidFill>
                  <a:srgbClr val="FF0000"/>
                </a:solidFill>
              </a:rPr>
              <a:t>why</a:t>
            </a:r>
            <a:r>
              <a:rPr lang="en-US" sz="2400" dirty="0"/>
              <a:t> the formula worked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Fitting a curve mathematically and then making accurate predictions </a:t>
            </a:r>
            <a:r>
              <a:rPr lang="en-US" sz="2400" b="1" dirty="0">
                <a:solidFill>
                  <a:srgbClr val="0070C0"/>
                </a:solidFill>
              </a:rPr>
              <a:t>is still not physics</a:t>
            </a:r>
            <a:r>
              <a:rPr lang="en-US" sz="2400" dirty="0"/>
              <a:t> if you don’t understand the underlying physical laws that lead to the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took the next </a:t>
            </a:r>
            <a:r>
              <a:rPr lang="en-US" sz="2400" b="1" dirty="0"/>
              <a:t>50</a:t>
            </a:r>
            <a:r>
              <a:rPr lang="en-US" sz="2400" dirty="0"/>
              <a:t> years for science to understand the true nature of the formula and to realize the source of </a:t>
            </a:r>
            <a:r>
              <a:rPr lang="en-US" sz="2400" b="1" dirty="0">
                <a:solidFill>
                  <a:srgbClr val="00B050"/>
                </a:solidFill>
              </a:rPr>
              <a:t>Rydberg’s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Max Planck’s Law - </a:t>
            </a:r>
            <a:r>
              <a:rPr lang="en-US" sz="3200" b="1" dirty="0">
                <a:latin typeface="+mn-lt"/>
              </a:rPr>
              <a:t>1900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97" y="1598929"/>
            <a:ext cx="5361038" cy="4893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26" y="4977581"/>
            <a:ext cx="858177" cy="855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/>
          <p:cNvCxnSpPr>
            <a:cxnSpLocks/>
            <a:endCxn id="6" idx="0"/>
          </p:cNvCxnSpPr>
          <p:nvPr/>
        </p:nvCxnSpPr>
        <p:spPr>
          <a:xfrm>
            <a:off x="2460210" y="3495368"/>
            <a:ext cx="3253405" cy="148221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/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𝑠𝑝𝑒𝑒𝑑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𝑙𝑖𝑔h𝑡</m:t>
                      </m:r>
                    </m:oMath>
                    <m:oMath xmlns:m="http://schemas.openxmlformats.org/officeDocument/2006/math">
                      <m:r>
                        <a:rPr lang="en-US" i="1">
                          <a:ln>
                            <a:noFill/>
                          </a:ln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𝑓𝑟𝑒𝑞𝑢𝑒𝑛𝑐𝑦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𝑤𝑎𝑣𝑒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𝑎𝑏𝑠𝑜𝑙𝑢𝑡𝑒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𝑡𝑒𝑚𝑝𝑒𝑟𝑎𝑡𝑢𝑟𝑒</m:t>
                      </m:r>
                    </m:oMath>
                  </m:oMathPara>
                </a14:m>
                <a:endParaRPr lang="en-US" b="0" i="1" dirty="0">
                  <a:ln>
                    <a:noFill/>
                  </a:ln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𝑃𝑙𝑎𝑛𝑐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  <m:oMath xmlns:m="http://schemas.openxmlformats.org/officeDocument/2006/math">
                      <m:r>
                        <a:rPr lang="en-US" b="0" i="1">
                          <a:ln>
                            <a:noFill/>
                          </a:ln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6.63</m:t>
                      </m:r>
                      <m:r>
                        <a:rPr lang="en-US" b="0" i="1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0">
                              <a:ln>
                                <a:noFill/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−34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>
                          <a:ln>
                            <a:noFill/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Jsec</m:t>
                      </m:r>
                    </m:oMath>
                  </m:oMathPara>
                </a14:m>
                <a:endParaRPr lang="en-US" dirty="0">
                  <a:ln>
                    <a:noFill/>
                  </a:ln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18FE27-B398-4775-8DDD-41D6BE52C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4268" y="1875332"/>
                <a:ext cx="2777171" cy="1384995"/>
              </a:xfrm>
              <a:prstGeom prst="rect">
                <a:avLst/>
              </a:prstGeom>
              <a:blipFill>
                <a:blip r:embed="rId3"/>
                <a:stretch>
                  <a:fillRect l="-1532" r="-1969" b="-4803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/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000" b="0" dirty="0"/>
                  <a:t>Energy is </a:t>
                </a:r>
                <a:r>
                  <a:rPr lang="en-US" sz="2000" b="1" dirty="0"/>
                  <a:t>quantized!</a:t>
                </a:r>
              </a:p>
              <a:p>
                <a:pPr algn="ctr"/>
                <a:r>
                  <a:rPr lang="en-US" sz="2000" dirty="0"/>
                  <a:t>It comes in packets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b="0" i="1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0F9AF3-3265-420D-BFD0-D6E0369AF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66" y="4437492"/>
                <a:ext cx="1198855" cy="1538883"/>
              </a:xfrm>
              <a:prstGeom prst="rect">
                <a:avLst/>
              </a:prstGeom>
              <a:blipFill>
                <a:blip r:embed="rId4"/>
                <a:stretch>
                  <a:fillRect l="-10553" t="-4706" r="-1356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9541E0D-866B-4FEF-ABC1-24D5B029FB23}"/>
              </a:ext>
            </a:extLst>
          </p:cNvPr>
          <p:cNvGrpSpPr/>
          <p:nvPr/>
        </p:nvGrpSpPr>
        <p:grpSpPr>
          <a:xfrm>
            <a:off x="3502742" y="1281812"/>
            <a:ext cx="3052916" cy="369332"/>
            <a:chOff x="3502742" y="1281812"/>
            <a:chExt cx="3052916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93C987-4331-485B-AA03-754582FF7139}"/>
                </a:ext>
              </a:extLst>
            </p:cNvPr>
            <p:cNvSpPr txBox="1"/>
            <p:nvPr/>
          </p:nvSpPr>
          <p:spPr>
            <a:xfrm>
              <a:off x="4697361" y="1281812"/>
              <a:ext cx="18582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Increasing energy</a:t>
              </a:r>
            </a:p>
          </p:txBody>
        </p:sp>
        <p:sp>
          <p:nvSpPr>
            <p:cNvPr id="14" name="Arrow: Left 13">
              <a:extLst>
                <a:ext uri="{FF2B5EF4-FFF2-40B4-BE49-F238E27FC236}">
                  <a16:creationId xmlns:a16="http://schemas.microsoft.com/office/drawing/2014/main" id="{70EC9671-488B-4DCA-B5ED-208CC1C66996}"/>
                </a:ext>
              </a:extLst>
            </p:cNvPr>
            <p:cNvSpPr/>
            <p:nvPr/>
          </p:nvSpPr>
          <p:spPr>
            <a:xfrm rot="10800000">
              <a:off x="3502742" y="1380890"/>
              <a:ext cx="1128252" cy="17117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7767A5D-8AA5-4C83-9A43-FFC0F8A5EE2C}"/>
              </a:ext>
            </a:extLst>
          </p:cNvPr>
          <p:cNvSpPr/>
          <p:nvPr/>
        </p:nvSpPr>
        <p:spPr>
          <a:xfrm>
            <a:off x="3714178" y="1875332"/>
            <a:ext cx="1715644" cy="791576"/>
          </a:xfrm>
          <a:prstGeom prst="wedgeRectCallout">
            <a:avLst>
              <a:gd name="adj1" fmla="val -71111"/>
              <a:gd name="adj2" fmla="val -13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Classical theory could </a:t>
            </a:r>
            <a:r>
              <a:rPr lang="en-US" sz="1400" b="1" u="sng" dirty="0"/>
              <a:t>not</a:t>
            </a:r>
            <a:r>
              <a:rPr lang="en-US" sz="1400" dirty="0"/>
              <a:t> explain the observed spectra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9EFFF-E179-C072-5C5E-A336E634C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086" y="357004"/>
            <a:ext cx="973468" cy="129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6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A2CC1-5BD9-4818-A011-29F173DEC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95"/>
          <a:stretch/>
        </p:blipFill>
        <p:spPr>
          <a:xfrm>
            <a:off x="336982" y="1512599"/>
            <a:ext cx="8350282" cy="4873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F4177-6038-4578-A142-4F57AB51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21" y="5886538"/>
            <a:ext cx="912497" cy="4767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CA1C97-1306-4D30-B5A2-0F8FDD046F76}"/>
              </a:ext>
            </a:extLst>
          </p:cNvPr>
          <p:cNvSpPr/>
          <p:nvPr/>
        </p:nvSpPr>
        <p:spPr>
          <a:xfrm>
            <a:off x="6607476" y="2984546"/>
            <a:ext cx="96371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4E3E3C-D70F-4161-80B1-256861A49C49}"/>
              </a:ext>
            </a:extLst>
          </p:cNvPr>
          <p:cNvSpPr/>
          <p:nvPr/>
        </p:nvSpPr>
        <p:spPr>
          <a:xfrm>
            <a:off x="3488783" y="474407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1A56D8-7E0D-4B09-B305-A0C478CD7283}"/>
              </a:ext>
            </a:extLst>
          </p:cNvPr>
          <p:cNvSpPr/>
          <p:nvPr/>
        </p:nvSpPr>
        <p:spPr>
          <a:xfrm>
            <a:off x="3488784" y="3779210"/>
            <a:ext cx="848119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73692C-593B-499D-8C63-450225372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" y="1468581"/>
            <a:ext cx="2167179" cy="4951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A4A6071-D798-4882-B7FE-EB9886A57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F994B-C7BD-4926-898B-DDA74D71686B}"/>
              </a:ext>
            </a:extLst>
          </p:cNvPr>
          <p:cNvSpPr/>
          <p:nvPr/>
        </p:nvSpPr>
        <p:spPr>
          <a:xfrm>
            <a:off x="6435240" y="5542946"/>
            <a:ext cx="1249667" cy="351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9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Einstein’s Photon Quantum - </a:t>
            </a:r>
            <a:r>
              <a:rPr lang="en-US" sz="3200" b="1" dirty="0">
                <a:latin typeface="+mn-lt"/>
              </a:rPr>
              <a:t>1905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9C98ED-D528-44F5-AC9B-04870D664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10" y="1714430"/>
            <a:ext cx="7834579" cy="3013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/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𝑝h𝑜𝑡𝑜𝑛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FBC6-371E-406B-BDD2-494018256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580" y="5255972"/>
                <a:ext cx="2366738" cy="9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743D9F9-8CD5-46DD-BCC1-D992D6D03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120" y="5120430"/>
            <a:ext cx="1736617" cy="13377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28473D-A051-4947-857A-165F1756C877}"/>
              </a:ext>
            </a:extLst>
          </p:cNvPr>
          <p:cNvSpPr/>
          <p:nvPr/>
        </p:nvSpPr>
        <p:spPr>
          <a:xfrm>
            <a:off x="3451123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64C7-1D3E-4C76-80E1-15F7F02DB7D7}"/>
              </a:ext>
            </a:extLst>
          </p:cNvPr>
          <p:cNvSpPr/>
          <p:nvPr/>
        </p:nvSpPr>
        <p:spPr>
          <a:xfrm>
            <a:off x="6059519" y="4021931"/>
            <a:ext cx="2241754" cy="2182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12" y="2203700"/>
            <a:ext cx="2817556" cy="15013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690" y="1898352"/>
            <a:ext cx="2675923" cy="2541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0215" y="1312813"/>
            <a:ext cx="33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 Rutherford Experiment (</a:t>
            </a:r>
            <a:r>
              <a:rPr lang="en-US" b="1" dirty="0"/>
              <a:t>1911</a:t>
            </a:r>
            <a:r>
              <a:rPr lang="en-US" dirty="0"/>
              <a:t>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2608" y="4862307"/>
            <a:ext cx="266208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Rutherford scattering indicated atoms have a heavy &amp; compact nucleus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2D15E-16CE-46E8-9DF4-5A2B61AB03FE}"/>
              </a:ext>
            </a:extLst>
          </p:cNvPr>
          <p:cNvSpPr txBox="1"/>
          <p:nvPr/>
        </p:nvSpPr>
        <p:spPr>
          <a:xfrm>
            <a:off x="972012" y="1310875"/>
            <a:ext cx="212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J.J Thomson (</a:t>
            </a:r>
            <a:r>
              <a:rPr lang="en-US" b="1" dirty="0"/>
              <a:t>1904</a:t>
            </a:r>
            <a:r>
              <a:rPr lang="en-US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D691E-7B0F-4F2A-BC5D-006EDCB2E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427" y="4573294"/>
            <a:ext cx="1548909" cy="1501355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FA13493-FE14-439F-85BF-52EC9334A513}"/>
              </a:ext>
            </a:extLst>
          </p:cNvPr>
          <p:cNvSpPr/>
          <p:nvPr/>
        </p:nvSpPr>
        <p:spPr>
          <a:xfrm>
            <a:off x="628649" y="4694863"/>
            <a:ext cx="2216506" cy="1258215"/>
          </a:xfrm>
          <a:prstGeom prst="wedgeRoundRectCallout">
            <a:avLst>
              <a:gd name="adj1" fmla="val 94678"/>
              <a:gd name="adj2" fmla="val -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But if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like</a:t>
            </a:r>
            <a:r>
              <a:rPr lang="en-US" dirty="0"/>
              <a:t> charges repel, then what keeps the protons close together?</a:t>
            </a:r>
          </a:p>
        </p:txBody>
      </p:sp>
    </p:spTree>
    <p:extLst>
      <p:ext uri="{BB962C8B-B14F-4D97-AF65-F5344CB8AC3E}">
        <p14:creationId xmlns:p14="http://schemas.microsoft.com/office/powerpoint/2010/main" val="53025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latin typeface="+mn-lt"/>
              </a:rPr>
              <a:t>Nuclear</a:t>
            </a:r>
            <a:r>
              <a:rPr lang="en-US" sz="3200" dirty="0">
                <a:latin typeface="+mn-lt"/>
              </a:rPr>
              <a:t> Shell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26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98DCF3D-B5E9-47C2-B044-8AED27DDE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0119" y="1465822"/>
            <a:ext cx="3724275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811093-EE64-4905-A434-A7A578F159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200" y="1465822"/>
            <a:ext cx="3551683" cy="507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1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Early Atomic Models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871" y="1092698"/>
            <a:ext cx="4590297" cy="27432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76914" y="1941538"/>
            <a:ext cx="7573913" cy="4466432"/>
            <a:chOff x="876914" y="1941538"/>
            <a:chExt cx="7573913" cy="4466432"/>
          </a:xfrm>
        </p:grpSpPr>
        <p:sp>
          <p:nvSpPr>
            <p:cNvPr id="10" name="TextBox 9"/>
            <p:cNvSpPr txBox="1"/>
            <p:nvPr/>
          </p:nvSpPr>
          <p:spPr>
            <a:xfrm>
              <a:off x="5691226" y="1941538"/>
              <a:ext cx="2759601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Rutherford model required even </a:t>
              </a:r>
              <a:r>
                <a:rPr lang="en-US" i="1" dirty="0"/>
                <a:t>stable</a:t>
              </a:r>
              <a:r>
                <a:rPr lang="en-US" dirty="0"/>
                <a:t> atoms to constantly emit radiation (but they don’t) and it could not explain discrete spectral emission lines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1274" y="4445820"/>
              <a:ext cx="3619500" cy="19621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914" y="4203519"/>
              <a:ext cx="1932039" cy="1917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788570" y="1140635"/>
            <a:ext cx="7386712" cy="2760064"/>
            <a:chOff x="788570" y="1140635"/>
            <a:chExt cx="7386712" cy="276006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70" y="1170631"/>
              <a:ext cx="2602430" cy="2045235"/>
            </a:xfrm>
            <a:prstGeom prst="rect">
              <a:avLst/>
            </a:prstGeom>
          </p:spPr>
        </p:pic>
        <p:grpSp>
          <p:nvGrpSpPr>
            <p:cNvPr id="16" name="Group 15"/>
            <p:cNvGrpSpPr/>
            <p:nvPr/>
          </p:nvGrpSpPr>
          <p:grpSpPr>
            <a:xfrm>
              <a:off x="4252638" y="1140635"/>
              <a:ext cx="3488551" cy="2482168"/>
              <a:chOff x="751699" y="954259"/>
              <a:chExt cx="3488551" cy="24821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263" y="1486867"/>
                    <a:ext cx="2418098" cy="4725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00050" y="2915002"/>
                    <a:ext cx="1210524" cy="5214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𝐶𝑜𝑢𝑙𝑜𝑚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𝑐𝑜𝑛𝑠𝑡𝑎𝑛𝑡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110" y="2065367"/>
                    <a:ext cx="3320140" cy="56746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𝑜𝑢𝑙𝑜𝑚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𝐿𝑎𝑤</m:t>
                          </m:r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1699" y="954259"/>
                    <a:ext cx="2507225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600" dirty="0"/>
                    <a:t> Electric charge</a:t>
                  </a:r>
                  <a:endParaRPr lang="en-US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sz="1600" dirty="0"/>
                    <a:t>Permittivity of free space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958" y="3069702"/>
                  <a:ext cx="1762324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r="-1730" b="-882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4297202" y="3191408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506250" y="4189644"/>
            <a:ext cx="3076440" cy="1921881"/>
            <a:chOff x="5506250" y="4189644"/>
            <a:chExt cx="3076440" cy="192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3022" y="4189644"/>
                  <a:ext cx="2132727" cy="616387"/>
                </a:xfrm>
                <a:prstGeom prst="rect">
                  <a:avLst/>
                </a:prstGeom>
                <a:blipFill>
                  <a:blip r:embed="rId11"/>
                  <a:stretch>
                    <a:fillRect b="-9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B050"/>
                      </a:solidFill>
                    </a:rPr>
                    <a:t>A</a:t>
                  </a:r>
                  <a:r>
                    <a:rPr lang="en-US" dirty="0"/>
                    <a:t> as reference point </a:t>
                  </a:r>
                  <a14:m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50" y="5032507"/>
                  <a:ext cx="307644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9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849" y="5590100"/>
                  <a:ext cx="1463137" cy="52142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/>
            <p:cNvSpPr txBox="1"/>
            <p:nvPr/>
          </p:nvSpPr>
          <p:spPr>
            <a:xfrm>
              <a:off x="5749280" y="5709734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4645742" y="3529962"/>
            <a:ext cx="1343590" cy="206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42150" y="3965614"/>
            <a:ext cx="4371679" cy="2390737"/>
            <a:chOff x="642150" y="3965614"/>
            <a:chExt cx="4371679" cy="2390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510" y="4431266"/>
                  <a:ext cx="1660133" cy="62119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088" y="5221739"/>
                  <a:ext cx="2193741" cy="62119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1374744" y="3965614"/>
              <a:ext cx="2785405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Electric</a:t>
              </a:r>
              <a:r>
                <a:rPr lang="en-US" sz="1600" dirty="0"/>
                <a:t> </a:t>
              </a:r>
              <a:r>
                <a:rPr lang="en-US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Field Potential</a:t>
              </a:r>
            </a:p>
          </p:txBody>
        </p: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642150" y="4682999"/>
              <a:ext cx="1707614" cy="1673352"/>
              <a:chOff x="2246179" y="1899592"/>
              <a:chExt cx="1399680" cy="137160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2566219" y="2219632"/>
                <a:ext cx="731520" cy="73152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2246179" y="1899592"/>
                <a:ext cx="1371600" cy="1371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28349" y="2558512"/>
                <a:ext cx="41443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q1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7773" y="2049759"/>
                <a:ext cx="3599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FF0000"/>
                    </a:solidFill>
                  </a:rPr>
                  <a:t>q2</a:t>
                </a:r>
              </a:p>
            </p:txBody>
          </p:sp>
          <p:cxnSp>
            <p:nvCxnSpPr>
              <p:cNvPr id="34" name="Straight Arrow Connector 33"/>
              <p:cNvCxnSpPr>
                <a:stCxn id="28" idx="7"/>
                <a:endCxn id="31" idx="7"/>
              </p:cNvCxnSpPr>
              <p:nvPr/>
            </p:nvCxnSpPr>
            <p:spPr>
              <a:xfrm flipV="1">
                <a:off x="3190610" y="2100458"/>
                <a:ext cx="226303" cy="226303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203145" y="2188261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A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46755" y="1961958"/>
                <a:ext cx="1991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00B050"/>
                    </a:solidFill>
                  </a:rPr>
                  <a:t>B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2909119" y="2558512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165621" y="2303900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3394053" y="2069944"/>
                <a:ext cx="45720" cy="4572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/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3209E1-D02F-4248-AB11-6543B1BE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02" y="6012212"/>
                <a:ext cx="889794" cy="56509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/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6DEFC9-EBC7-4680-8BBA-81AC598B8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8912" y="6042110"/>
                <a:ext cx="1487330" cy="439929"/>
              </a:xfrm>
              <a:prstGeom prst="rect">
                <a:avLst/>
              </a:prstGeom>
              <a:blipFill>
                <a:blip r:embed="rId17"/>
                <a:stretch>
                  <a:fillRect l="-410" r="-410" b="-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FB7056C-650F-4FE4-80B1-8C8367B6F635}"/>
              </a:ext>
            </a:extLst>
          </p:cNvPr>
          <p:cNvSpPr/>
          <p:nvPr/>
        </p:nvSpPr>
        <p:spPr>
          <a:xfrm>
            <a:off x="4763373" y="5965902"/>
            <a:ext cx="723030" cy="621196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589A5C-9145-4CD1-9868-7C40E21954BF}"/>
              </a:ext>
            </a:extLst>
          </p:cNvPr>
          <p:cNvSpPr/>
          <p:nvPr/>
        </p:nvSpPr>
        <p:spPr>
          <a:xfrm>
            <a:off x="6861878" y="4181049"/>
            <a:ext cx="907377" cy="674161"/>
          </a:xfrm>
          <a:prstGeom prst="rect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C6AA1D4-89B1-4634-B1B5-774ADE65E0D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 flipV="1">
            <a:off x="5486403" y="4181049"/>
            <a:ext cx="1829164" cy="2095451"/>
          </a:xfrm>
          <a:prstGeom prst="bentConnector4">
            <a:avLst>
              <a:gd name="adj1" fmla="val 181169"/>
              <a:gd name="adj2" fmla="val 1109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355E4EA6-81FB-4241-B1D3-17630B93954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</p:spTree>
    <p:extLst>
      <p:ext uri="{BB962C8B-B14F-4D97-AF65-F5344CB8AC3E}">
        <p14:creationId xmlns:p14="http://schemas.microsoft.com/office/powerpoint/2010/main" val="27412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0" grpId="0"/>
      <p:bldP spid="12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85" y="3372919"/>
                <a:ext cx="1210524" cy="521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628650" y="3633632"/>
            <a:ext cx="2149371" cy="2553019"/>
            <a:chOff x="628650" y="3633632"/>
            <a:chExt cx="2149371" cy="2553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𝑒𝑙𝑒𝑐𝑡𝑟𝑜𝑛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𝑝𝑟𝑜𝑡𝑜𝑛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166" y="3981152"/>
                  <a:ext cx="1478161" cy="575414"/>
                </a:xfrm>
                <a:prstGeom prst="rect">
                  <a:avLst/>
                </a:prstGeom>
                <a:blipFill>
                  <a:blip r:embed="rId12"/>
                  <a:stretch>
                    <a:fillRect l="-3704" r="-164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𝑟𝑎𝑑𝑖𝑎𝑙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4736624"/>
                  <a:ext cx="214937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5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noFill/>
                <a:ln w="19050">
                  <a:solidFill>
                    <a:srgbClr val="0070C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32" y="5243051"/>
                  <a:ext cx="1587037" cy="6028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Elbow Connector 42"/>
            <p:cNvCxnSpPr>
              <a:cxnSpLocks/>
              <a:stCxn id="28" idx="1"/>
              <a:endCxn id="27" idx="1"/>
            </p:cNvCxnSpPr>
            <p:nvPr/>
          </p:nvCxnSpPr>
          <p:spPr>
            <a:xfrm rot="10800000" flipV="1">
              <a:off x="646933" y="3633632"/>
              <a:ext cx="239053" cy="1910848"/>
            </a:xfrm>
            <a:prstGeom prst="bentConnector3">
              <a:avLst>
                <a:gd name="adj1" fmla="val 195627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cxnSpLocks/>
            </p:cNvCxnSpPr>
            <p:nvPr/>
          </p:nvCxnSpPr>
          <p:spPr>
            <a:xfrm flipH="1">
              <a:off x="2096510" y="5013623"/>
              <a:ext cx="194253" cy="2560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1159407" y="5848097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053875" y="343858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1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97924" y="1192243"/>
            <a:ext cx="5481625" cy="2211180"/>
            <a:chOff x="3297924" y="1192243"/>
            <a:chExt cx="5481625" cy="2211180"/>
          </a:xfrm>
        </p:grpSpPr>
        <p:grpSp>
          <p:nvGrpSpPr>
            <p:cNvPr id="56" name="Group 55"/>
            <p:cNvGrpSpPr/>
            <p:nvPr/>
          </p:nvGrpSpPr>
          <p:grpSpPr>
            <a:xfrm>
              <a:off x="3465414" y="1192243"/>
              <a:ext cx="5314135" cy="1597527"/>
              <a:chOff x="3465414" y="1192243"/>
              <a:chExt cx="5314135" cy="159752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𝑚𝑣𝑟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ℏ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65414" y="1366415"/>
                    <a:ext cx="148617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279" r="-3689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Bohr:  Angular momentum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is </a:t>
                    </a:r>
                    <a:r>
                      <a:rPr lang="en-US" b="1" dirty="0"/>
                      <a:t>quantized</a:t>
                    </a:r>
                    <a:r>
                      <a:rPr lang="en-US" dirty="0"/>
                      <a:t> and is   a multiple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/>
                      <a:t>of Plank’s constant </a:t>
                    </a:r>
                    <a14:m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0577" y="1312442"/>
                    <a:ext cx="1948972" cy="147732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12" t="-1633" r="-4361" b="-489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𝑚𝑟</m:t>
                              </m:r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521" y="1192243"/>
                    <a:ext cx="969561" cy="5442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704" y="2075860"/>
                  <a:ext cx="2156936" cy="602857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2711" y="2781447"/>
                  <a:ext cx="1473288" cy="55579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/>
            <p:cNvCxnSpPr/>
            <p:nvPr/>
          </p:nvCxnSpPr>
          <p:spPr>
            <a:xfrm flipH="1">
              <a:off x="5289521" y="1736495"/>
              <a:ext cx="226376" cy="4315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297924" y="293607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5087" y="2877445"/>
                  <a:ext cx="759952" cy="52597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571" y="5061940"/>
            <a:ext cx="1927471" cy="14340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4207" y="4792179"/>
            <a:ext cx="2685774" cy="151403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68920" y="3541498"/>
            <a:ext cx="5281665" cy="1314342"/>
            <a:chOff x="3468920" y="3541498"/>
            <a:chExt cx="5281665" cy="13143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(1.11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−10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(1.05×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−34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𝐽𝑠𝑒𝑐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9.1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8920" y="3541498"/>
                  <a:ext cx="4395370" cy="8024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=0.53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186" y="4565055"/>
                  <a:ext cx="2758896" cy="290785"/>
                </a:xfrm>
                <a:prstGeom prst="rect">
                  <a:avLst/>
                </a:prstGeom>
                <a:blipFill>
                  <a:blip r:embed="rId22"/>
                  <a:stretch>
                    <a:fillRect t="-8000" r="-1099" b="-12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noFill/>
                <a:ln>
                  <a:solidFill>
                    <a:srgbClr val="00B05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4172" y="3824676"/>
                  <a:ext cx="796413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5F61B3-E617-46EB-8798-01B206C01D83}"/>
              </a:ext>
            </a:extLst>
          </p:cNvPr>
          <p:cNvCxnSpPr>
            <a:cxnSpLocks/>
          </p:cNvCxnSpPr>
          <p:nvPr/>
        </p:nvCxnSpPr>
        <p:spPr>
          <a:xfrm flipH="1">
            <a:off x="1645444" y="1881188"/>
            <a:ext cx="519113" cy="33337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19B2B48-AF2C-4855-A4D8-BA49C1D3A1D8}"/>
              </a:ext>
            </a:extLst>
          </p:cNvPr>
          <p:cNvSpPr txBox="1"/>
          <p:nvPr/>
        </p:nvSpPr>
        <p:spPr>
          <a:xfrm>
            <a:off x="534439" y="1312442"/>
            <a:ext cx="96271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 stay</a:t>
            </a:r>
          </a:p>
          <a:p>
            <a:pPr algn="ctr"/>
            <a:r>
              <a:rPr lang="en-US" sz="1400" dirty="0"/>
              <a:t>“in orbit”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Blue</a:t>
            </a:r>
            <a:r>
              <a:rPr lang="en-US" sz="1400" dirty="0"/>
              <a:t> =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3C3ABF-FCFB-4085-BBC8-4CADD0A6A84E}"/>
              </a:ext>
            </a:extLst>
          </p:cNvPr>
          <p:cNvSpPr/>
          <p:nvPr/>
        </p:nvSpPr>
        <p:spPr>
          <a:xfrm>
            <a:off x="5515897" y="4565055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9BE0F8-61D9-4906-8637-BFDBA8BD2453}"/>
              </a:ext>
            </a:extLst>
          </p:cNvPr>
          <p:cNvSpPr/>
          <p:nvPr/>
        </p:nvSpPr>
        <p:spPr>
          <a:xfrm>
            <a:off x="3720329" y="6282813"/>
            <a:ext cx="482547" cy="277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DA3C1B-7783-448F-A2FA-1F3A3F88E6B9}"/>
              </a:ext>
            </a:extLst>
          </p:cNvPr>
          <p:cNvCxnSpPr>
            <a:stCxn id="4" idx="2"/>
            <a:endCxn id="40" idx="3"/>
          </p:cNvCxnSpPr>
          <p:nvPr/>
        </p:nvCxnSpPr>
        <p:spPr>
          <a:xfrm rot="5400000">
            <a:off x="4190459" y="4854730"/>
            <a:ext cx="1579130" cy="15542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3A04C36-E7D5-4E11-A244-DAEF0FEDB4E8}"/>
              </a:ext>
            </a:extLst>
          </p:cNvPr>
          <p:cNvSpPr/>
          <p:nvPr/>
        </p:nvSpPr>
        <p:spPr>
          <a:xfrm>
            <a:off x="628650" y="5139813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CB13E1-4954-4F36-8F2F-AA11961172F6}"/>
              </a:ext>
            </a:extLst>
          </p:cNvPr>
          <p:cNvSpPr/>
          <p:nvPr/>
        </p:nvSpPr>
        <p:spPr>
          <a:xfrm>
            <a:off x="3703524" y="2005385"/>
            <a:ext cx="868507" cy="7264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E259DE0-AC71-4438-BBCD-37A9FAA9BB32}"/>
              </a:ext>
            </a:extLst>
          </p:cNvPr>
          <p:cNvCxnSpPr>
            <a:stCxn id="26" idx="2"/>
            <a:endCxn id="46" idx="1"/>
          </p:cNvCxnSpPr>
          <p:nvPr/>
        </p:nvCxnSpPr>
        <p:spPr>
          <a:xfrm rot="5400000" flipH="1" flipV="1">
            <a:off x="634391" y="2797116"/>
            <a:ext cx="3497645" cy="2640620"/>
          </a:xfrm>
          <a:prstGeom prst="bentConnector4">
            <a:avLst>
              <a:gd name="adj1" fmla="val -13494"/>
              <a:gd name="adj2" fmla="val 6827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08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06" y="1563653"/>
            <a:ext cx="5207988" cy="4239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B8473B-2E21-46FF-A510-AA076AC30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3653"/>
            <a:ext cx="7714893" cy="39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1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2" y="1088374"/>
            <a:ext cx="2086835" cy="2092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09" y="3498108"/>
                <a:ext cx="1587037" cy="6028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16" y="4418343"/>
                <a:ext cx="2459584" cy="717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7" y="5486578"/>
                <a:ext cx="2243884" cy="7173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4048454" y="2756899"/>
            <a:ext cx="3335338" cy="1467288"/>
            <a:chOff x="4048454" y="2756899"/>
            <a:chExt cx="3335338" cy="1467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5" y="2756899"/>
                  <a:ext cx="3335337" cy="6249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454" y="3599208"/>
                  <a:ext cx="2343462" cy="6249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TextBox 20"/>
          <p:cNvSpPr txBox="1"/>
          <p:nvPr/>
        </p:nvSpPr>
        <p:spPr>
          <a:xfrm>
            <a:off x="296328" y="3630259"/>
            <a:ext cx="663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+mj-lt"/>
              </a:rPr>
              <a:t>Eq</a:t>
            </a:r>
            <a:r>
              <a:rPr lang="en-US" sz="1600" dirty="0">
                <a:latin typeface="+mj-lt"/>
              </a:rPr>
              <a:t> 3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966264" y="827661"/>
            <a:ext cx="4699974" cy="1596800"/>
            <a:chOff x="3966264" y="827661"/>
            <a:chExt cx="4699974" cy="1596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𝑘𝑖𝑛𝑒𝑡𝑖𝑐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𝑝𝑜𝑡𝑒𝑛𝑡𝑖𝑎𝑙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264" y="1396632"/>
                  <a:ext cx="305256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400" t="-2174" r="-2400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𝑇𝑂𝑇𝐴𝐿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4546" y="1821604"/>
                  <a:ext cx="2674130" cy="60285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827661"/>
                  <a:ext cx="1385239" cy="5214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6720114" y="9190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2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642580" y="4224187"/>
            <a:ext cx="3636567" cy="843400"/>
            <a:chOff x="3642580" y="4224187"/>
            <a:chExt cx="3636567" cy="8434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noFill/>
                <a:ln w="19050">
                  <a:solidFill>
                    <a:srgbClr val="7030A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8380" y="4511794"/>
                  <a:ext cx="1473288" cy="55579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916" y="4553007"/>
                  <a:ext cx="887231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207" r="-6897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Elbow Connector 12"/>
            <p:cNvCxnSpPr>
              <a:stCxn id="18" idx="3"/>
            </p:cNvCxnSpPr>
            <p:nvPr/>
          </p:nvCxnSpPr>
          <p:spPr>
            <a:xfrm flipV="1">
              <a:off x="5711668" y="4224187"/>
              <a:ext cx="416287" cy="565504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42580" y="4620413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70101" y="5486578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41976" y="1753700"/>
            <a:ext cx="3184934" cy="738664"/>
            <a:chOff x="5641976" y="1753700"/>
            <a:chExt cx="3184934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Potential is negative because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 &amp; </m:t>
                        </m:r>
                        <m:sSub>
                          <m:sSubPr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999" y="1753700"/>
                  <a:ext cx="1545911" cy="738664"/>
                </a:xfrm>
                <a:prstGeom prst="rect">
                  <a:avLst/>
                </a:prstGeom>
                <a:blipFill>
                  <a:blip r:embed="rId14"/>
                  <a:stretch>
                    <a:fillRect t="-813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/>
            <p:cNvSpPr/>
            <p:nvPr/>
          </p:nvSpPr>
          <p:spPr>
            <a:xfrm>
              <a:off x="5641976" y="2029426"/>
              <a:ext cx="195008" cy="249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Connector: Elbow 30"/>
          <p:cNvCxnSpPr>
            <a:cxnSpLocks/>
            <a:stCxn id="4" idx="3"/>
            <a:endCxn id="15" idx="0"/>
          </p:cNvCxnSpPr>
          <p:nvPr/>
        </p:nvCxnSpPr>
        <p:spPr>
          <a:xfrm flipV="1">
            <a:off x="2872051" y="2756899"/>
            <a:ext cx="2844073" cy="3088335"/>
          </a:xfrm>
          <a:prstGeom prst="bentConnector4">
            <a:avLst>
              <a:gd name="adj1" fmla="val 20682"/>
              <a:gd name="adj2" fmla="val 1074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48B0B93-D823-4AA4-9D92-DCE1434761C7}"/>
              </a:ext>
            </a:extLst>
          </p:cNvPr>
          <p:cNvCxnSpPr>
            <a:cxnSpLocks/>
          </p:cNvCxnSpPr>
          <p:nvPr/>
        </p:nvCxnSpPr>
        <p:spPr>
          <a:xfrm>
            <a:off x="1376655" y="5143387"/>
            <a:ext cx="627711" cy="3431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D25054-B6B4-47D7-BDE6-37177BC7DBA7}"/>
              </a:ext>
            </a:extLst>
          </p:cNvPr>
          <p:cNvCxnSpPr>
            <a:cxnSpLocks/>
          </p:cNvCxnSpPr>
          <p:nvPr/>
        </p:nvCxnSpPr>
        <p:spPr>
          <a:xfrm flipH="1">
            <a:off x="1333500" y="5135655"/>
            <a:ext cx="670866" cy="350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E6CD0C4-2DEE-4896-9346-7B76BA9D8C7F}"/>
              </a:ext>
            </a:extLst>
          </p:cNvPr>
          <p:cNvCxnSpPr>
            <a:stCxn id="6" idx="0"/>
            <a:endCxn id="20" idx="0"/>
          </p:cNvCxnSpPr>
          <p:nvPr/>
        </p:nvCxnSpPr>
        <p:spPr>
          <a:xfrm rot="16200000" flipV="1">
            <a:off x="7550768" y="1250513"/>
            <a:ext cx="926039" cy="80336"/>
          </a:xfrm>
          <a:prstGeom prst="bentConnector5">
            <a:avLst>
              <a:gd name="adj1" fmla="val 21846"/>
              <a:gd name="adj2" fmla="val -1046708"/>
              <a:gd name="adj3" fmla="val 12468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/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9D5F3E6-0DB4-4C3A-A459-6AF576D8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3299" y="5560746"/>
                <a:ext cx="138523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8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2224658"/>
                <a:ext cx="1372042" cy="7153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9" y="3281199"/>
                <a:ext cx="2552237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479765" y="1248278"/>
            <a:ext cx="2278449" cy="622991"/>
            <a:chOff x="479765" y="1248278"/>
            <a:chExt cx="2278449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1248278"/>
                  <a:ext cx="1695913" cy="62299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479765" y="1423018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070" y="1761572"/>
            <a:ext cx="2638425" cy="187642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62301" y="4283925"/>
            <a:ext cx="6849137" cy="525978"/>
            <a:chOff x="1062301" y="4283925"/>
            <a:chExt cx="6849137" cy="5259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𝑖𝑛𝑖𝑡𝑖𝑎𝑙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4283925"/>
                  <a:ext cx="2112053" cy="5259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443264" y="4370976"/>
              <a:ext cx="34681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Einstein’s Photon Energy Quantum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>
              <a:off x="3303703" y="4555642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1029432" y="5094323"/>
            <a:ext cx="6838063" cy="1200329"/>
            <a:chOff x="1062301" y="5681715"/>
            <a:chExt cx="6838063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301" y="5866381"/>
                  <a:ext cx="2054216" cy="6040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/>
            <p:cNvSpPr txBox="1"/>
            <p:nvPr/>
          </p:nvSpPr>
          <p:spPr>
            <a:xfrm>
              <a:off x="4476134" y="5681715"/>
              <a:ext cx="342423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When an electron falls back to its ground state, it will emit a photon at the wavelength associated with the corresponding energy delta</a:t>
              </a: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3336572" y="6000425"/>
              <a:ext cx="987988" cy="89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/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400" i="1" dirty="0">
                    <a:solidFill>
                      <a:srgbClr val="7030A0"/>
                    </a:solidFill>
                  </a:rPr>
                  <a:t>Just the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09481-D6AC-44F1-9F8C-D8155A31C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647" y="2422345"/>
                <a:ext cx="1943353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924CA7A9-F9A0-49E4-8FA5-40E797D7575E}"/>
              </a:ext>
            </a:extLst>
          </p:cNvPr>
          <p:cNvSpPr/>
          <p:nvPr/>
        </p:nvSpPr>
        <p:spPr>
          <a:xfrm>
            <a:off x="1824038" y="1207699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61D4AE-D808-48EC-8007-D9D2491A6CDD}"/>
              </a:ext>
            </a:extLst>
          </p:cNvPr>
          <p:cNvSpPr/>
          <p:nvPr/>
        </p:nvSpPr>
        <p:spPr>
          <a:xfrm>
            <a:off x="1607264" y="2244621"/>
            <a:ext cx="640556" cy="71532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E9C8255-A93A-4BDA-9F6E-1F1E1AA3081E}"/>
              </a:ext>
            </a:extLst>
          </p:cNvPr>
          <p:cNvCxnSpPr>
            <a:stCxn id="14" idx="2"/>
            <a:endCxn id="24" idx="0"/>
          </p:cNvCxnSpPr>
          <p:nvPr/>
        </p:nvCxnSpPr>
        <p:spPr>
          <a:xfrm rot="5400000">
            <a:off x="1875130" y="1975435"/>
            <a:ext cx="321598" cy="216774"/>
          </a:xfrm>
          <a:prstGeom prst="bentConnector3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/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024C68-24E5-4F72-9D4E-7D3A6B42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029" y="3452684"/>
                <a:ext cx="1090434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04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 animBg="1"/>
      <p:bldP spid="14" grpId="1" animBg="1"/>
      <p:bldP spid="24" grpId="0" animBg="1"/>
      <p:bldP spid="24" grpId="1" animBg="1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Bohr Spectra for Hydrogen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632" y="1519167"/>
            <a:ext cx="6554737" cy="1356853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Write a Python application to display the predicted wavelengths for the spectral emission of the Hydrogen atom using Bohr’s Atomic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877" y="3049786"/>
                <a:ext cx="1372042" cy="715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44" y="4064320"/>
                <a:ext cx="2552237" cy="6108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=1.602×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=9.109×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𝑘𝑔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=8.854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=6.626×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𝐽𝑠𝑒𝑐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=2.998×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863" y="2910909"/>
                <a:ext cx="2878488" cy="1390445"/>
              </a:xfrm>
              <a:prstGeom prst="rect">
                <a:avLst/>
              </a:prstGeom>
              <a:blipFill>
                <a:blip r:embed="rId6"/>
                <a:stretch>
                  <a:fillRect l="-2966" t="-439" b="-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/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F2AA0D-087D-443C-AD2C-9C9225D10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235" y="5141577"/>
                <a:ext cx="1994905" cy="604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FBED2BB-D3B8-458B-A310-3856FBEA034B}"/>
              </a:ext>
            </a:extLst>
          </p:cNvPr>
          <p:cNvSpPr txBox="1"/>
          <p:nvPr/>
        </p:nvSpPr>
        <p:spPr>
          <a:xfrm>
            <a:off x="5636862" y="4793074"/>
            <a:ext cx="23493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 SI unit for distance is meters (m) but we want the results shown in </a:t>
            </a:r>
            <a:r>
              <a:rPr lang="en-US" b="1" dirty="0">
                <a:solidFill>
                  <a:srgbClr val="FF0000"/>
                </a:solidFill>
              </a:rPr>
              <a:t>nanometers</a:t>
            </a:r>
            <a:r>
              <a:rPr lang="en-US" dirty="0">
                <a:solidFill>
                  <a:srgbClr val="FF0000"/>
                </a:solidFill>
              </a:rPr>
              <a:t> (nm)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/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𝑜𝑟𝑏𝑖𝑡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#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1A91E-64E5-4108-A9F5-14D56104E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550" y="4248587"/>
                <a:ext cx="109043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7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1" grpId="0"/>
      <p:bldP spid="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F5F5E1-732C-F4FE-2BA9-1D01F354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34" y="2097345"/>
            <a:ext cx="5381964" cy="361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/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𝑛𝑚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8BCC472-04EC-FF2F-FE00-873FE920A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597" y="5944570"/>
                <a:ext cx="1950982" cy="307777"/>
              </a:xfrm>
              <a:prstGeom prst="rect">
                <a:avLst/>
              </a:prstGeom>
              <a:blipFill>
                <a:blip r:embed="rId3"/>
                <a:stretch>
                  <a:fillRect l="-1250" r="-156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B7E9ABF-F047-5058-E1FA-D20F4A2601DE}"/>
              </a:ext>
            </a:extLst>
          </p:cNvPr>
          <p:cNvGrpSpPr/>
          <p:nvPr/>
        </p:nvGrpSpPr>
        <p:grpSpPr>
          <a:xfrm>
            <a:off x="2780335" y="6039950"/>
            <a:ext cx="3583331" cy="632802"/>
            <a:chOff x="759306" y="5698819"/>
            <a:chExt cx="3583331" cy="6328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/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𝑖𝑛𝑖𝑡𝑖𝑎𝑙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𝑓𝑖𝑛𝑎𝑙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420620A-FA6E-3CD6-D3AF-DE7412CCF6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06" y="5698819"/>
                  <a:ext cx="1994905" cy="6040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E35538-172E-5DAF-81C6-836E026ECD3B}"/>
                </a:ext>
              </a:extLst>
            </p:cNvPr>
            <p:cNvGrpSpPr/>
            <p:nvPr/>
          </p:nvGrpSpPr>
          <p:grpSpPr>
            <a:xfrm>
              <a:off x="2899508" y="5698819"/>
              <a:ext cx="1443129" cy="632802"/>
              <a:chOff x="1727774" y="6064907"/>
              <a:chExt cx="1443129" cy="63280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/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𝑖𝑛𝑖𝑡𝑖𝑎𝑙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A5C5BDD2-06D3-5259-FCE7-1B9C99753C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242" y="6064907"/>
                    <a:ext cx="1394661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/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𝑓𝑖𝑛𝑎𝑙</m:t>
                              </m:r>
                            </m:sub>
                          </m:sSub>
                        </m:oMath>
                      </m:oMathPara>
                    </a14:m>
                    <a:endParaRPr lang="en-US" sz="1400" i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DB0EAF2-E16F-2A59-D4F5-BDFC7CBFD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7774" y="6372684"/>
                    <a:ext cx="1394661" cy="3250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8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/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AE7DA9-AA9E-C3C2-96B8-BE43AF469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38" y="1283142"/>
                <a:ext cx="1372042" cy="7153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9ABD426-DDE0-6DC7-9A45-B335D2EE075B}"/>
              </a:ext>
            </a:extLst>
          </p:cNvPr>
          <p:cNvGrpSpPr/>
          <p:nvPr/>
        </p:nvGrpSpPr>
        <p:grpSpPr>
          <a:xfrm>
            <a:off x="3550722" y="1335368"/>
            <a:ext cx="3579540" cy="610873"/>
            <a:chOff x="3717745" y="1335368"/>
            <a:chExt cx="3579540" cy="6108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/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=1,2,3,…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B20329-04CD-89D6-75A4-A1CAEA70DF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7745" y="1335368"/>
                  <a:ext cx="2552237" cy="61087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/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𝑜𝑟𝑏𝑖𝑡</m:t>
                        </m:r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#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A0F005F3-8C1A-794D-2C9C-565F8DEA95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6851" y="1486916"/>
                  <a:ext cx="1090434" cy="30777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7888B11-86B0-B012-F237-C8686310834F}"/>
              </a:ext>
            </a:extLst>
          </p:cNvPr>
          <p:cNvGrpSpPr/>
          <p:nvPr/>
        </p:nvGrpSpPr>
        <p:grpSpPr>
          <a:xfrm>
            <a:off x="3892373" y="2496160"/>
            <a:ext cx="1076632" cy="369332"/>
            <a:chOff x="4968362" y="2079211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44D7BA-3153-2AD6-48B0-FC29AE9597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9FCF47-441A-1753-BBBF-E504643B261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B5A1E5-1DAE-22CA-3EA7-41EEBA87C87E}"/>
              </a:ext>
            </a:extLst>
          </p:cNvPr>
          <p:cNvGrpSpPr/>
          <p:nvPr/>
        </p:nvGrpSpPr>
        <p:grpSpPr>
          <a:xfrm>
            <a:off x="7242542" y="3319636"/>
            <a:ext cx="1076632" cy="369332"/>
            <a:chOff x="4704120" y="2356972"/>
            <a:chExt cx="1076632" cy="36933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5F73B84-73CA-84B2-937D-AAA463CA1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AB1E3-CA2D-287B-80C4-BBE745A2598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6E82F04-BE95-4D4A-2091-FF92FAE7B134}"/>
              </a:ext>
            </a:extLst>
          </p:cNvPr>
          <p:cNvGrpSpPr/>
          <p:nvPr/>
        </p:nvGrpSpPr>
        <p:grpSpPr>
          <a:xfrm>
            <a:off x="3595730" y="3985966"/>
            <a:ext cx="1068643" cy="369332"/>
            <a:chOff x="3647644" y="4910075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063DF04-AE83-9732-5555-A6CCCB7FE7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A8735B5-4087-E2BB-C393-0453E07C4E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753684-EBFC-9A82-9FE3-201730DA7CE1}"/>
              </a:ext>
            </a:extLst>
          </p:cNvPr>
          <p:cNvGrpSpPr/>
          <p:nvPr/>
        </p:nvGrpSpPr>
        <p:grpSpPr>
          <a:xfrm>
            <a:off x="4413778" y="4149936"/>
            <a:ext cx="1064340" cy="369332"/>
            <a:chOff x="3647644" y="5421073"/>
            <a:chExt cx="1064340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49E34D5-60A9-553A-6D0B-7BD73B3528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EEC201C-B4D0-34B2-9F1C-6AA91769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4AA6D62-09F9-703A-8A27-8CDEACEFBC7C}"/>
              </a:ext>
            </a:extLst>
          </p:cNvPr>
          <p:cNvGrpSpPr/>
          <p:nvPr/>
        </p:nvGrpSpPr>
        <p:grpSpPr>
          <a:xfrm>
            <a:off x="4127288" y="4473729"/>
            <a:ext cx="1068643" cy="369332"/>
            <a:chOff x="3647644" y="5359159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40F13A0-CB44-6CE1-5736-A3F8982A8B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4E01C2E-07B4-CD73-2A05-895ECF58D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DE3FC9B-D0F9-6949-AD47-E49B98DAB7DD}"/>
              </a:ext>
            </a:extLst>
          </p:cNvPr>
          <p:cNvGrpSpPr/>
          <p:nvPr/>
        </p:nvGrpSpPr>
        <p:grpSpPr>
          <a:xfrm>
            <a:off x="6166213" y="511661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D14F4F7-802D-AA8C-E0D1-B4A4A834DB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8E6CE2B-2E3E-CC6A-2D47-A8923468F3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DC29FFB-BA5F-3B4F-F3CF-864D2C878FDE}"/>
              </a:ext>
            </a:extLst>
          </p:cNvPr>
          <p:cNvGrpSpPr/>
          <p:nvPr/>
        </p:nvGrpSpPr>
        <p:grpSpPr>
          <a:xfrm>
            <a:off x="5241771" y="5288354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18BA64B-4D71-E250-AA29-6443CB8F51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43D74A-3101-9E62-4A48-22ECE7F9BA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E86A6-463C-F573-2595-79ABD5F21131}"/>
              </a:ext>
            </a:extLst>
          </p:cNvPr>
          <p:cNvGrpSpPr/>
          <p:nvPr/>
        </p:nvGrpSpPr>
        <p:grpSpPr>
          <a:xfrm>
            <a:off x="2942753" y="5441588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4828A13-509A-F3CD-98A2-C4BC6C5A36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23357D1-F5D4-B4C0-DA23-A93A200B9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9068AD2-6382-3679-2FCE-1DE29790F1AF}"/>
              </a:ext>
            </a:extLst>
          </p:cNvPr>
          <p:cNvGrpSpPr/>
          <p:nvPr/>
        </p:nvGrpSpPr>
        <p:grpSpPr>
          <a:xfrm>
            <a:off x="4125030" y="4795911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FCE6B2C-FE6B-8BA9-35E4-C40A2256B11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2C238F2-7789-52ED-2894-A7E8C814A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91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AF453-B896-8B22-A18E-AAD5B592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790" y="1621058"/>
            <a:ext cx="2922421" cy="4494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spectrum_bohr.py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D013741-0DD1-4BF5-A091-34F5DAF848E5}"/>
              </a:ext>
            </a:extLst>
          </p:cNvPr>
          <p:cNvSpPr/>
          <p:nvPr/>
        </p:nvSpPr>
        <p:spPr>
          <a:xfrm>
            <a:off x="5327852" y="1895679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Lyman Series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D415042D-A1A1-4751-B149-68390A6449F6}"/>
              </a:ext>
            </a:extLst>
          </p:cNvPr>
          <p:cNvSpPr/>
          <p:nvPr/>
        </p:nvSpPr>
        <p:spPr>
          <a:xfrm>
            <a:off x="5327852" y="2971990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Balmer Series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5FEEA0C-7733-438C-8098-55174B14BDC7}"/>
              </a:ext>
            </a:extLst>
          </p:cNvPr>
          <p:cNvSpPr/>
          <p:nvPr/>
        </p:nvSpPr>
        <p:spPr>
          <a:xfrm>
            <a:off x="5327853" y="404830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Paschen</a:t>
            </a:r>
            <a:r>
              <a:rPr lang="en-US" dirty="0"/>
              <a:t> Series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0CCA6C-D759-459F-9587-A53C37D871E9}"/>
              </a:ext>
            </a:extLst>
          </p:cNvPr>
          <p:cNvSpPr/>
          <p:nvPr/>
        </p:nvSpPr>
        <p:spPr>
          <a:xfrm>
            <a:off x="5327852" y="5124611"/>
            <a:ext cx="1673943" cy="448973"/>
          </a:xfrm>
          <a:prstGeom prst="wedgeRectCallout">
            <a:avLst>
              <a:gd name="adj1" fmla="val -91592"/>
              <a:gd name="adj2" fmla="val -5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Brackett Series</a:t>
            </a:r>
          </a:p>
        </p:txBody>
      </p:sp>
    </p:spTree>
    <p:extLst>
      <p:ext uri="{BB962C8B-B14F-4D97-AF65-F5344CB8AC3E}">
        <p14:creationId xmlns:p14="http://schemas.microsoft.com/office/powerpoint/2010/main" val="22786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𝑖𝑛𝑖𝑡𝑖𝑎𝑙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h𝑐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8440" y="1479110"/>
                <a:ext cx="2112052" cy="525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029" y="2980919"/>
                <a:ext cx="1372042" cy="7153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555" y="2203412"/>
                <a:ext cx="2552237" cy="6108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13" y="3798905"/>
                <a:ext cx="1854610" cy="65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953" y="4657047"/>
                <a:ext cx="2354170" cy="7153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𝐵𝑜h𝑟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1.09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68968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716" y="5655889"/>
                <a:ext cx="32371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4A28A-4004-4062-9998-514402A2CBC9}"/>
              </a:ext>
            </a:extLst>
          </p:cNvPr>
          <p:cNvGrpSpPr/>
          <p:nvPr/>
        </p:nvGrpSpPr>
        <p:grpSpPr>
          <a:xfrm>
            <a:off x="429010" y="1202111"/>
            <a:ext cx="2247383" cy="622991"/>
            <a:chOff x="4270101" y="5486578"/>
            <a:chExt cx="2247383" cy="6229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8CC8DA5-A2A0-4ACC-9767-82CDDD5E2301}"/>
                    </a:ext>
                  </a:extLst>
                </p:cNvPr>
                <p:cNvSpPr txBox="1"/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1571" y="5486578"/>
                  <a:ext cx="1695913" cy="62299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7385AF3-994D-4701-BAD1-8D8DE7E2DBE9}"/>
                </a:ext>
              </a:extLst>
            </p:cNvPr>
            <p:cNvSpPr txBox="1"/>
            <p:nvPr/>
          </p:nvSpPr>
          <p:spPr>
            <a:xfrm>
              <a:off x="4270101" y="5628796"/>
              <a:ext cx="6636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+mj-lt"/>
                </a:rPr>
                <a:t>Eq</a:t>
              </a:r>
              <a:r>
                <a:rPr lang="en-US" sz="1600" dirty="0">
                  <a:latin typeface="+mj-lt"/>
                </a:rPr>
                <a:t> 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70AA83-7E64-470E-98C5-3EBA5D29F272}"/>
              </a:ext>
            </a:extLst>
          </p:cNvPr>
          <p:cNvGrpSpPr/>
          <p:nvPr/>
        </p:nvGrpSpPr>
        <p:grpSpPr>
          <a:xfrm>
            <a:off x="1336636" y="4033877"/>
            <a:ext cx="2641108" cy="1991344"/>
            <a:chOff x="4986920" y="1099247"/>
            <a:chExt cx="2641108" cy="19913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/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:endParaRPr lang="en-US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D690C20-73C8-4F13-897A-8CFF3DC196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4318" y="1616065"/>
                  <a:ext cx="2194832" cy="72725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/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BD3F191-B0F5-4E2F-AFEC-0FD5E41FD0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6920" y="2536593"/>
                  <a:ext cx="2641108" cy="553998"/>
                </a:xfrm>
                <a:prstGeom prst="rect">
                  <a:avLst/>
                </a:prstGeom>
                <a:blipFill>
                  <a:blip r:embed="rId15"/>
                  <a:stretch>
                    <a:fillRect l="-1613" t="-1111" r="-46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EF5B07-47EF-43C4-8E15-5CD6FDC21B71}"/>
                </a:ext>
              </a:extLst>
            </p:cNvPr>
            <p:cNvSpPr txBox="1"/>
            <p:nvPr/>
          </p:nvSpPr>
          <p:spPr>
            <a:xfrm>
              <a:off x="4986920" y="1099247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00215E-0FF7-42B4-A54D-F9FF12D3D375}"/>
              </a:ext>
            </a:extLst>
          </p:cNvPr>
          <p:cNvGrpSpPr/>
          <p:nvPr/>
        </p:nvGrpSpPr>
        <p:grpSpPr>
          <a:xfrm>
            <a:off x="4837380" y="2350161"/>
            <a:ext cx="2312877" cy="1118128"/>
            <a:chOff x="4846470" y="2495538"/>
            <a:chExt cx="2312877" cy="11181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/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E1AA0B-F91C-4A1C-B2EA-9A21C0E8EE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6470" y="2495538"/>
                  <a:ext cx="2312877" cy="65376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/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0966948-32B2-4A0C-A562-637190223A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1947" y="3244334"/>
                  <a:ext cx="217623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0987F84-AAEF-4A50-8E1A-5867BDCA1EF6}"/>
              </a:ext>
            </a:extLst>
          </p:cNvPr>
          <p:cNvSpPr/>
          <p:nvPr/>
        </p:nvSpPr>
        <p:spPr>
          <a:xfrm>
            <a:off x="5520890" y="3798905"/>
            <a:ext cx="317090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171DB4-FF79-4134-8C65-4164664358D8}"/>
              </a:ext>
            </a:extLst>
          </p:cNvPr>
          <p:cNvSpPr/>
          <p:nvPr/>
        </p:nvSpPr>
        <p:spPr>
          <a:xfrm>
            <a:off x="2200275" y="4599481"/>
            <a:ext cx="233364" cy="6544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2C9DAE-550B-E5F8-C75B-92959E138D0A}"/>
              </a:ext>
            </a:extLst>
          </p:cNvPr>
          <p:cNvSpPr/>
          <p:nvPr/>
        </p:nvSpPr>
        <p:spPr>
          <a:xfrm>
            <a:off x="562404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E3B7B-BC5C-5F4B-EECD-7FC38DD34459}"/>
              </a:ext>
            </a:extLst>
          </p:cNvPr>
          <p:cNvSpPr/>
          <p:nvPr/>
        </p:nvSpPr>
        <p:spPr>
          <a:xfrm>
            <a:off x="5967305" y="2570813"/>
            <a:ext cx="209173" cy="19701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56F1E11-A1F5-0785-55FC-B910E2ACB4AE}"/>
              </a:ext>
            </a:extLst>
          </p:cNvPr>
          <p:cNvCxnSpPr>
            <a:stCxn id="7" idx="0"/>
            <a:endCxn id="26" idx="0"/>
          </p:cNvCxnSpPr>
          <p:nvPr/>
        </p:nvCxnSpPr>
        <p:spPr>
          <a:xfrm rot="5400000" flipH="1" flipV="1">
            <a:off x="5900262" y="2399183"/>
            <a:ext cx="12700" cy="343260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457CE-AA53-EB8F-68AB-89FBE98D51A5}"/>
              </a:ext>
            </a:extLst>
          </p:cNvPr>
          <p:cNvSpPr txBox="1"/>
          <p:nvPr/>
        </p:nvSpPr>
        <p:spPr>
          <a:xfrm>
            <a:off x="7549975" y="3620128"/>
            <a:ext cx="11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j, i = initial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BF9A40-79C2-8C53-F9A6-9B14DC1C13CE}"/>
              </a:ext>
            </a:extLst>
          </p:cNvPr>
          <p:cNvSpPr txBox="1"/>
          <p:nvPr/>
        </p:nvSpPr>
        <p:spPr>
          <a:xfrm>
            <a:off x="7510262" y="4480694"/>
            <a:ext cx="1237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k, f = final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C47B855-6D8B-B55C-F5A3-A6A4FFEA1696}"/>
              </a:ext>
            </a:extLst>
          </p:cNvPr>
          <p:cNvCxnSpPr>
            <a:stCxn id="13" idx="2"/>
            <a:endCxn id="27" idx="0"/>
          </p:cNvCxnSpPr>
          <p:nvPr/>
        </p:nvCxnSpPr>
        <p:spPr>
          <a:xfrm rot="16200000" flipH="1">
            <a:off x="7883197" y="4234680"/>
            <a:ext cx="491234" cy="794"/>
          </a:xfrm>
          <a:prstGeom prst="bent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ED167-075F-F997-D97D-33CB0517A2D3}"/>
              </a:ext>
            </a:extLst>
          </p:cNvPr>
          <p:cNvSpPr/>
          <p:nvPr/>
        </p:nvSpPr>
        <p:spPr>
          <a:xfrm>
            <a:off x="6045993" y="4657047"/>
            <a:ext cx="819151" cy="7153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BE4B91-8C4D-7888-C59C-4B464C18E812}"/>
              </a:ext>
            </a:extLst>
          </p:cNvPr>
          <p:cNvSpPr/>
          <p:nvPr/>
        </p:nvSpPr>
        <p:spPr>
          <a:xfrm>
            <a:off x="5520890" y="5696115"/>
            <a:ext cx="2177691" cy="3174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3354F0-E62A-C022-6DBD-DFA5789C7402}"/>
              </a:ext>
            </a:extLst>
          </p:cNvPr>
          <p:cNvCxnSpPr>
            <a:stCxn id="17" idx="2"/>
            <a:endCxn id="31" idx="0"/>
          </p:cNvCxnSpPr>
          <p:nvPr/>
        </p:nvCxnSpPr>
        <p:spPr>
          <a:xfrm rot="16200000" flipH="1">
            <a:off x="6370780" y="5457159"/>
            <a:ext cx="323744" cy="154167"/>
          </a:xfrm>
          <a:prstGeom prst="bentConnector3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8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3" grpId="0" animBg="1"/>
      <p:bldP spid="22" grpId="0" animBg="1"/>
      <p:bldP spid="7" grpId="0" animBg="1"/>
      <p:bldP spid="26" grpId="0" animBg="1"/>
      <p:bldP spid="13" grpId="0"/>
      <p:bldP spid="27" grpId="0"/>
      <p:bldP spid="1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Atomic Model – N. Bohr - </a:t>
            </a:r>
            <a:r>
              <a:rPr lang="en-US" sz="3200" b="1" dirty="0">
                <a:latin typeface="+mn-lt"/>
              </a:rPr>
              <a:t>1913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261672" y="1615147"/>
            <a:ext cx="2963119" cy="2447833"/>
            <a:chOff x="1062569" y="1662196"/>
            <a:chExt cx="2963119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569" y="2179014"/>
                  <a:ext cx="2963119" cy="1104790"/>
                </a:xfrm>
                <a:prstGeom prst="rect">
                  <a:avLst/>
                </a:prstGeom>
                <a:blipFill>
                  <a:blip r:embed="rId2"/>
                  <a:stretch>
                    <a:fillRect l="-1235" r="-206" b="-87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𝑅𝑦𝑑𝑏𝑒𝑟𝑔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=1.0967757×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303" y="3556031"/>
                  <a:ext cx="2641108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1613" r="-461" b="-32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1261044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Rydberg Formula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78279" y="1615147"/>
            <a:ext cx="3128582" cy="2447833"/>
            <a:chOff x="4851298" y="1662196"/>
            <a:chExt cx="3128582" cy="24478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oMath>
                    </m:oMathPara>
                  </a14:m>
                  <a:br>
                    <a:rPr lang="en-US" sz="2000" b="0" i="1" dirty="0">
                      <a:latin typeface="Cambria Math" panose="020405030504060302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en-US" dirty="0"/>
                    <a:t> </a:t>
                  </a:r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1298" y="2179014"/>
                  <a:ext cx="3030638" cy="1103957"/>
                </a:xfrm>
                <a:prstGeom prst="rect">
                  <a:avLst/>
                </a:prstGeom>
                <a:blipFill>
                  <a:blip r:embed="rId4"/>
                  <a:stretch>
                    <a:fillRect l="-1207" b="-93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𝐵𝑜h𝑟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𝐶𝑜𝑛𝑠𝑡𝑎𝑛𝑡</m:t>
                        </m:r>
                      </m:oMath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𝐵𝑜h𝑟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1.0968968×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7441" y="3556031"/>
                  <a:ext cx="3052439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400" r="-4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>
              <a:off x="5050606" y="1662196"/>
              <a:ext cx="25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Bohr Formula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156155" y="4712109"/>
            <a:ext cx="2831690" cy="14773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Now we are doing physics!</a:t>
            </a:r>
          </a:p>
          <a:p>
            <a:pPr algn="ctr"/>
            <a:r>
              <a:rPr lang="en-US" dirty="0"/>
              <a:t>With Bohr’s model we can assemble a logical sequence of physical laws to derive an empirical rule!</a:t>
            </a:r>
          </a:p>
        </p:txBody>
      </p:sp>
      <p:cxnSp>
        <p:nvCxnSpPr>
          <p:cNvPr id="5" name="Connector: Elbow 4"/>
          <p:cNvCxnSpPr>
            <a:cxnSpLocks/>
            <a:stCxn id="6" idx="2"/>
            <a:endCxn id="21" idx="2"/>
          </p:cNvCxnSpPr>
          <p:nvPr/>
        </p:nvCxnSpPr>
        <p:spPr>
          <a:xfrm rot="16200000" flipH="1">
            <a:off x="4445106" y="1964056"/>
            <a:ext cx="18837" cy="4123195"/>
          </a:xfrm>
          <a:prstGeom prst="bentConnector3">
            <a:avLst>
              <a:gd name="adj1" fmla="val 1900780"/>
            </a:avLst>
          </a:prstGeom>
          <a:ln w="28575">
            <a:solidFill>
              <a:srgbClr val="0070C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1AF9B5-DC5F-4EE7-B57E-DF36D63F7F47}"/>
              </a:ext>
            </a:extLst>
          </p:cNvPr>
          <p:cNvSpPr/>
          <p:nvPr/>
        </p:nvSpPr>
        <p:spPr>
          <a:xfrm>
            <a:off x="1873046" y="3749111"/>
            <a:ext cx="1039761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1D035B-AA85-42C2-B8E8-C25CBF14A5D5}"/>
              </a:ext>
            </a:extLst>
          </p:cNvPr>
          <p:cNvSpPr/>
          <p:nvPr/>
        </p:nvSpPr>
        <p:spPr>
          <a:xfrm>
            <a:off x="6093129" y="3767948"/>
            <a:ext cx="845985" cy="267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7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519984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Bohr Didn’t Include Electron “Spin”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762" y="1746880"/>
            <a:ext cx="6190476" cy="43523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63729" y="5036575"/>
            <a:ext cx="2816941" cy="38345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63BFE-829F-4AF6-B826-59989082C496}"/>
              </a:ext>
            </a:extLst>
          </p:cNvPr>
          <p:cNvGrpSpPr>
            <a:grpSpLocks noChangeAspect="1"/>
          </p:cNvGrpSpPr>
          <p:nvPr/>
        </p:nvGrpSpPr>
        <p:grpSpPr>
          <a:xfrm>
            <a:off x="5980580" y="1469343"/>
            <a:ext cx="2414687" cy="3333119"/>
            <a:chOff x="2757948" y="1120877"/>
            <a:chExt cx="2927555" cy="40410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DD35CE-4B0D-4424-A5D8-530A4B9739D3}"/>
                </a:ext>
              </a:extLst>
            </p:cNvPr>
            <p:cNvSpPr/>
            <p:nvPr/>
          </p:nvSpPr>
          <p:spPr>
            <a:xfrm>
              <a:off x="2757948" y="1120877"/>
              <a:ext cx="2927555" cy="40410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EACD407-8A3C-4200-856B-776E8A7DB917}"/>
                </a:ext>
              </a:extLst>
            </p:cNvPr>
            <p:cNvGrpSpPr/>
            <p:nvPr/>
          </p:nvGrpSpPr>
          <p:grpSpPr>
            <a:xfrm>
              <a:off x="2959821" y="1320956"/>
              <a:ext cx="2523809" cy="3640901"/>
              <a:chOff x="2919262" y="1319969"/>
              <a:chExt cx="2523809" cy="3640901"/>
            </a:xfrm>
            <a:solidFill>
              <a:schemeClr val="bg1"/>
            </a:solidFill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F9B36F-8006-4E72-BC9D-0C5C6B1D6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9262" y="1319969"/>
                <a:ext cx="2523809" cy="3257143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90C1B1-3E1F-459B-B5BC-A19A2DAF406A}"/>
                  </a:ext>
                </a:extLst>
              </p:cNvPr>
              <p:cNvSpPr txBox="1"/>
              <p:nvPr/>
            </p:nvSpPr>
            <p:spPr>
              <a:xfrm>
                <a:off x="3775586" y="4591538"/>
                <a:ext cx="811161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1924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Double-slit diffraction enables measurement of </a:t>
            </a:r>
            <a:r>
              <a:rPr lang="en-US" sz="2400" b="1" dirty="0">
                <a:solidFill>
                  <a:srgbClr val="00B050"/>
                </a:solidFill>
              </a:rPr>
              <a:t>wavelengths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Rydberg Formula </a:t>
            </a:r>
            <a:r>
              <a:rPr lang="en-US" sz="2400" dirty="0"/>
              <a:t>indicated an underlying model existed, but an equation without an explanation is just a</a:t>
            </a:r>
            <a:r>
              <a:rPr lang="en-US" sz="2400" b="1" dirty="0">
                <a:solidFill>
                  <a:srgbClr val="FF0000"/>
                </a:solidFill>
              </a:rPr>
              <a:t> nifty observation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plight of early atomic models – how do you measure something you cannot possibly </a:t>
            </a:r>
            <a:r>
              <a:rPr lang="en-US" sz="2400" u="sng" dirty="0"/>
              <a:t>see</a:t>
            </a:r>
            <a:r>
              <a:rPr lang="en-US" sz="24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atomic level, Mother Nature is </a:t>
            </a:r>
            <a:r>
              <a:rPr lang="en-US" sz="2400" b="1" dirty="0">
                <a:solidFill>
                  <a:srgbClr val="FF0000"/>
                </a:solidFill>
              </a:rPr>
              <a:t>quantized</a:t>
            </a:r>
            <a:r>
              <a:rPr lang="en-US" sz="2400" dirty="0"/>
              <a:t> – this violates common experience with </a:t>
            </a:r>
            <a:r>
              <a:rPr lang="en-US" sz="2400" i="1" dirty="0"/>
              <a:t>continuous</a:t>
            </a:r>
            <a:r>
              <a:rPr lang="en-US" sz="2400" dirty="0"/>
              <a:t> spectrums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Don’t be scared off by a soup of complex looking symbols and a long series of equations – learn to </a:t>
            </a:r>
            <a:r>
              <a:rPr lang="en-US" sz="2400" b="1" dirty="0"/>
              <a:t>glide with them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hydrogen_spectrum.py</a:t>
            </a:r>
            <a:r>
              <a:rPr lang="en-US" sz="2400" dirty="0"/>
              <a:t> that calculates and displays the wavelengths (in nanometers) for both the Pfund and Humphreys high energy spectral series of Hydrogen</a:t>
            </a:r>
          </a:p>
          <a:p>
            <a:r>
              <a:rPr lang="en-US" sz="2400" dirty="0"/>
              <a:t>Your program should calculate and display the wavelengths for both series using both the Rydberg and Bohr formulas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6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628650" y="365126"/>
            <a:ext cx="7886700" cy="6008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Double Slit Diffraction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44428"/>
            <a:ext cx="7805144" cy="24058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74" y="5175822"/>
                <a:ext cx="2185847" cy="277064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553" y="5616317"/>
                <a:ext cx="1124089" cy="524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4732" y="4643059"/>
            <a:ext cx="5049062" cy="666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Wavelengths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 of four visible emission lines after heating pure Hydrogen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34" y="5419754"/>
                <a:ext cx="4039839" cy="646331"/>
              </a:xfrm>
              <a:prstGeom prst="rect">
                <a:avLst/>
              </a:prstGeom>
              <a:blipFill>
                <a:blip r:embed="rId7"/>
                <a:stretch>
                  <a:fillRect t="-4717" r="-754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8FC538-44C6-48D1-B5AC-D269764397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454" y="3759942"/>
            <a:ext cx="4131093" cy="408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93DDD-4F40-4B07-A501-D4A6F2EE5E2E}"/>
              </a:ext>
            </a:extLst>
          </p:cNvPr>
          <p:cNvSpPr txBox="1"/>
          <p:nvPr/>
        </p:nvSpPr>
        <p:spPr>
          <a:xfrm>
            <a:off x="302342" y="4643059"/>
            <a:ext cx="334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constructive interference:</a:t>
            </a:r>
          </a:p>
        </p:txBody>
      </p:sp>
    </p:spTree>
    <p:extLst>
      <p:ext uri="{BB962C8B-B14F-4D97-AF65-F5344CB8AC3E}">
        <p14:creationId xmlns:p14="http://schemas.microsoft.com/office/powerpoint/2010/main" val="10095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Spectral Emission Lines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1157287"/>
            <a:ext cx="7458075" cy="52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1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Emission vs. Absorption Spectra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C114-50F3-4AEA-AE46-54FBE4388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624"/>
          <a:stretch/>
        </p:blipFill>
        <p:spPr>
          <a:xfrm>
            <a:off x="598935" y="1635499"/>
            <a:ext cx="7946130" cy="39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60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5C7D-5D32-4050-98E5-67CA642D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" y="453898"/>
            <a:ext cx="7869936" cy="59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Reflectance Spectrophotometry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3C83C47-595D-4465-8750-29A4DEDA8AA4}"/>
              </a:ext>
            </a:extLst>
          </p:cNvPr>
          <p:cNvGrpSpPr/>
          <p:nvPr/>
        </p:nvGrpSpPr>
        <p:grpSpPr>
          <a:xfrm>
            <a:off x="429314" y="1848400"/>
            <a:ext cx="8285372" cy="3552382"/>
            <a:chOff x="401803" y="1563107"/>
            <a:chExt cx="8285372" cy="35523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F68EBC-8745-41CE-AF35-610640243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1803" y="1563107"/>
              <a:ext cx="5045608" cy="35523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285F7A-6244-42BB-BA7E-4491D207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3366" y="1563108"/>
              <a:ext cx="3123809" cy="355238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08A6942-415A-4847-A75F-DEB80DBFCAD7}"/>
              </a:ext>
            </a:extLst>
          </p:cNvPr>
          <p:cNvSpPr/>
          <p:nvPr/>
        </p:nvSpPr>
        <p:spPr>
          <a:xfrm>
            <a:off x="5661965" y="5098694"/>
            <a:ext cx="1214323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5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SparkFun Triad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0AD656-6FF9-465D-B7B0-1CD0DD39CD23}" type="slidenum">
              <a:rPr lang="en-US" sz="1400" b="1">
                <a:solidFill>
                  <a:prstClr val="black"/>
                </a:solidFill>
                <a:latin typeface="Calibri" panose="020F0502020204030204"/>
              </a:rPr>
              <a:pPr>
                <a:defRPr/>
              </a:pPr>
              <a:t>9</a:t>
            </a:fld>
            <a:endParaRPr lang="en-US" sz="14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8FE83B-E07A-429D-9A96-000A3F9DC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8" y="1468581"/>
            <a:ext cx="4181475" cy="4743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3B7AD-FA1C-4D77-8C03-F0C227DC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77" y="3109441"/>
            <a:ext cx="1695238" cy="2819048"/>
          </a:xfrm>
          <a:prstGeom prst="rect">
            <a:avLst/>
          </a:prstGeom>
        </p:spPr>
      </p:pic>
      <p:sp>
        <p:nvSpPr>
          <p:cNvPr id="6" name="Callout: Line 5">
            <a:extLst>
              <a:ext uri="{FF2B5EF4-FFF2-40B4-BE49-F238E27FC236}">
                <a16:creationId xmlns:a16="http://schemas.microsoft.com/office/drawing/2014/main" id="{CD08B10D-BBDF-4871-9E6B-4C3CD0D30F17}"/>
              </a:ext>
            </a:extLst>
          </p:cNvPr>
          <p:cNvSpPr/>
          <p:nvPr/>
        </p:nvSpPr>
        <p:spPr>
          <a:xfrm>
            <a:off x="4637837" y="2223821"/>
            <a:ext cx="1228190" cy="541325"/>
          </a:xfrm>
          <a:prstGeom prst="borderCallout1">
            <a:avLst>
              <a:gd name="adj1" fmla="val 47874"/>
              <a:gd name="adj2" fmla="val -5765"/>
              <a:gd name="adj3" fmla="val 159378"/>
              <a:gd name="adj4" fmla="val -110827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Ultraviolet</a:t>
            </a:r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06A4F223-F767-41B2-8330-AF97658003AC}"/>
              </a:ext>
            </a:extLst>
          </p:cNvPr>
          <p:cNvSpPr/>
          <p:nvPr/>
        </p:nvSpPr>
        <p:spPr>
          <a:xfrm>
            <a:off x="4841442" y="4839560"/>
            <a:ext cx="1102157" cy="607426"/>
          </a:xfrm>
          <a:prstGeom prst="borderCallout1">
            <a:avLst>
              <a:gd name="adj1" fmla="val 18750"/>
              <a:gd name="adj2" fmla="val -8333"/>
              <a:gd name="adj3" fmla="val -67510"/>
              <a:gd name="adj4" fmla="val -83529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Visible Light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C223456D-3EC6-482C-903B-3AD7BB5D04F9}"/>
              </a:ext>
            </a:extLst>
          </p:cNvPr>
          <p:cNvSpPr/>
          <p:nvPr/>
        </p:nvSpPr>
        <p:spPr>
          <a:xfrm>
            <a:off x="488731" y="3850440"/>
            <a:ext cx="1048407" cy="571788"/>
          </a:xfrm>
          <a:prstGeom prst="borderCallout1">
            <a:avLst>
              <a:gd name="adj1" fmla="val 79561"/>
              <a:gd name="adj2" fmla="val 107330"/>
              <a:gd name="adj3" fmla="val 90658"/>
              <a:gd name="adj4" fmla="val 178940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Near Infrared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748E0-4D96-4A0E-B2C4-60542368CC39}"/>
              </a:ext>
            </a:extLst>
          </p:cNvPr>
          <p:cNvSpPr/>
          <p:nvPr/>
        </p:nvSpPr>
        <p:spPr>
          <a:xfrm>
            <a:off x="6321277" y="4883450"/>
            <a:ext cx="715945" cy="22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67A36AF2-1A47-486B-9173-375D57635F96}"/>
              </a:ext>
            </a:extLst>
          </p:cNvPr>
          <p:cNvSpPr/>
          <p:nvPr/>
        </p:nvSpPr>
        <p:spPr>
          <a:xfrm>
            <a:off x="6321277" y="1896443"/>
            <a:ext cx="2447095" cy="947394"/>
          </a:xfrm>
          <a:prstGeom prst="wedgeRectCallout">
            <a:avLst>
              <a:gd name="adj1" fmla="val 488"/>
              <a:gd name="adj2" fmla="val 109246"/>
            </a:avLst>
          </a:prstGeom>
          <a:solidFill>
            <a:schemeClr val="bg1"/>
          </a:solidFill>
          <a:ln w="28575">
            <a:solidFill>
              <a:srgbClr val="7030A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sensor talks to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 computer over a serial (UART) port</a:t>
            </a:r>
          </a:p>
        </p:txBody>
      </p:sp>
    </p:spTree>
    <p:extLst>
      <p:ext uri="{BB962C8B-B14F-4D97-AF65-F5344CB8AC3E}">
        <p14:creationId xmlns:p14="http://schemas.microsoft.com/office/powerpoint/2010/main" val="366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5026</TotalTime>
  <Words>1552</Words>
  <Application>Microsoft Office PowerPoint</Application>
  <PresentationFormat>On-screen Show (4:3)</PresentationFormat>
  <Paragraphs>294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08 – Goals</vt:lpstr>
      <vt:lpstr>PowerPoint Presentation</vt:lpstr>
      <vt:lpstr>PowerPoint Presentation</vt:lpstr>
      <vt:lpstr>PowerPoint Presentation</vt:lpstr>
      <vt:lpstr>Emission vs. Absorption Spectra</vt:lpstr>
      <vt:lpstr>PowerPoint Presentation</vt:lpstr>
      <vt:lpstr>Reflectance Spectrophotometry</vt:lpstr>
      <vt:lpstr>The SparkFun Triad Sensor</vt:lpstr>
      <vt:lpstr>The SparkFun Triad Sensor</vt:lpstr>
      <vt:lpstr>Reflectance Spectra for Acrylic</vt:lpstr>
      <vt:lpstr>The Atomic Shell Model</vt:lpstr>
      <vt:lpstr>The Atomic Shell Model</vt:lpstr>
      <vt:lpstr>PowerPoint Presentation</vt:lpstr>
      <vt:lpstr>PowerPoint Presentation</vt:lpstr>
      <vt:lpstr>PowerPoint Presentation</vt:lpstr>
      <vt:lpstr>Open spectrum_rydberg.py</vt:lpstr>
      <vt:lpstr>Run spectra_rydberg</vt:lpstr>
      <vt:lpstr>PowerPoint Presentation</vt:lpstr>
      <vt:lpstr>PowerPoint Presentation</vt:lpstr>
      <vt:lpstr>Formulas ≠ Physics</vt:lpstr>
      <vt:lpstr>Max Planck’s Law - 1900</vt:lpstr>
      <vt:lpstr>Einstein’s Photon Quantum - 1905</vt:lpstr>
      <vt:lpstr>Einstein’s Photon Quantum - 1905</vt:lpstr>
      <vt:lpstr>PowerPoint Presentation</vt:lpstr>
      <vt:lpstr>The Nuclear Shell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Bohr Spectra for Hydrogen</vt:lpstr>
      <vt:lpstr>Open spectrum_bohr.py</vt:lpstr>
      <vt:lpstr>Run spectrum_bohr.py</vt:lpstr>
      <vt:lpstr>PowerPoint Presentation</vt:lpstr>
      <vt:lpstr>PowerPoint Presentation</vt:lpstr>
      <vt:lpstr>PowerPoint Presentation</vt:lpstr>
      <vt:lpstr>Session 08 – Know You Know…</vt:lpstr>
      <vt:lpstr>Task 08-01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851</cp:revision>
  <cp:lastPrinted>2015-06-01T00:45:11Z</cp:lastPrinted>
  <dcterms:created xsi:type="dcterms:W3CDTF">2014-09-21T17:58:26Z</dcterms:created>
  <dcterms:modified xsi:type="dcterms:W3CDTF">2023-05-24T03:38:26Z</dcterms:modified>
</cp:coreProperties>
</file>